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3" r:id="rId4"/>
    <p:sldId id="284" r:id="rId5"/>
    <p:sldId id="285" r:id="rId6"/>
    <p:sldId id="286" r:id="rId7"/>
    <p:sldId id="287" r:id="rId8"/>
    <p:sldId id="289" r:id="rId9"/>
    <p:sldId id="290" r:id="rId10"/>
    <p:sldId id="291" r:id="rId11"/>
    <p:sldId id="259" r:id="rId12"/>
    <p:sldId id="261" r:id="rId13"/>
    <p:sldId id="263" r:id="rId14"/>
    <p:sldId id="262"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88" r:id="rId28"/>
    <p:sldId id="276" r:id="rId29"/>
    <p:sldId id="277" r:id="rId30"/>
    <p:sldId id="278" r:id="rId31"/>
    <p:sldId id="280" r:id="rId32"/>
    <p:sldId id="279" r:id="rId33"/>
    <p:sldId id="281"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63" d="100"/>
          <a:sy n="63" d="100"/>
        </p:scale>
        <p:origin x="804" y="52"/>
      </p:cViewPr>
      <p:guideLst/>
    </p:cSldViewPr>
  </p:slideViewPr>
  <p:outlineViewPr>
    <p:cViewPr>
      <p:scale>
        <a:sx n="33" d="100"/>
        <a:sy n="33" d="100"/>
      </p:scale>
      <p:origin x="0" y="-13200"/>
    </p:cViewPr>
  </p:outlineViewPr>
  <p:notesTextViewPr>
    <p:cViewPr>
      <p:scale>
        <a:sx n="1" d="1"/>
        <a:sy n="1" d="1"/>
      </p:scale>
      <p:origin x="0" y="0"/>
    </p:cViewPr>
  </p:notesTextViewPr>
  <p:sorterViewPr>
    <p:cViewPr>
      <p:scale>
        <a:sx n="100" d="100"/>
        <a:sy n="100" d="100"/>
      </p:scale>
      <p:origin x="0" y="-69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11/4/2020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11/4/2020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11/4/2020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A175-9373-43F6-8587-4AABF113ABB9}"/>
              </a:ext>
            </a:extLst>
          </p:cNvPr>
          <p:cNvSpPr>
            <a:spLocks noGrp="1"/>
          </p:cNvSpPr>
          <p:nvPr>
            <p:ph type="ctrTitle"/>
          </p:nvPr>
        </p:nvSpPr>
        <p:spPr/>
        <p:txBody>
          <a:bodyPr/>
          <a:lstStyle/>
          <a:p>
            <a:r>
              <a:rPr lang="en-IN" sz="6000" dirty="0"/>
              <a:t>SMART GARBAGE SYSTEM</a:t>
            </a:r>
          </a:p>
        </p:txBody>
      </p:sp>
      <p:sp>
        <p:nvSpPr>
          <p:cNvPr id="3" name="Subtitle 2">
            <a:extLst>
              <a:ext uri="{FF2B5EF4-FFF2-40B4-BE49-F238E27FC236}">
                <a16:creationId xmlns:a16="http://schemas.microsoft.com/office/drawing/2014/main" id="{EC579AEB-0636-4D01-8C9D-6B48E38C3949}"/>
              </a:ext>
            </a:extLst>
          </p:cNvPr>
          <p:cNvSpPr>
            <a:spLocks noGrp="1"/>
          </p:cNvSpPr>
          <p:nvPr>
            <p:ph type="subTitle" idx="1"/>
          </p:nvPr>
        </p:nvSpPr>
        <p:spPr>
          <a:xfrm>
            <a:off x="2679906" y="3956279"/>
            <a:ext cx="7596451" cy="1611401"/>
          </a:xfrm>
        </p:spPr>
        <p:txBody>
          <a:bodyPr>
            <a:normAutofit lnSpcReduction="10000"/>
          </a:bodyPr>
          <a:lstStyle/>
          <a:p>
            <a:pPr algn="l"/>
            <a:r>
              <a:rPr lang="en-IN" dirty="0"/>
              <a:t>BY: </a:t>
            </a:r>
          </a:p>
          <a:p>
            <a:pPr algn="r"/>
            <a:r>
              <a:rPr lang="en-IN" dirty="0"/>
              <a:t>PRERIT AGRAWAL(18BLC1156)</a:t>
            </a:r>
          </a:p>
          <a:p>
            <a:pPr algn="r"/>
            <a:r>
              <a:rPr lang="en-IN" dirty="0"/>
              <a:t>ABHYUDAY MANDLOI SINGH(18BLC1159)</a:t>
            </a:r>
          </a:p>
          <a:p>
            <a:pPr algn="r"/>
            <a:r>
              <a:rPr lang="en-IN" dirty="0"/>
              <a:t>TEJAS MUNDADA (18BLC1154)</a:t>
            </a:r>
          </a:p>
        </p:txBody>
      </p:sp>
    </p:spTree>
    <p:extLst>
      <p:ext uri="{BB962C8B-B14F-4D97-AF65-F5344CB8AC3E}">
        <p14:creationId xmlns:p14="http://schemas.microsoft.com/office/powerpoint/2010/main" val="308134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1F07-C033-499D-98B2-5ED3479523F7}"/>
              </a:ext>
            </a:extLst>
          </p:cNvPr>
          <p:cNvSpPr>
            <a:spLocks noGrp="1"/>
          </p:cNvSpPr>
          <p:nvPr>
            <p:ph type="title"/>
          </p:nvPr>
        </p:nvSpPr>
        <p:spPr/>
        <p:txBody>
          <a:bodyPr/>
          <a:lstStyle/>
          <a:p>
            <a:r>
              <a:rPr lang="en-IN" dirty="0"/>
              <a:t>SOFTWARE REQUIREMENTS</a:t>
            </a:r>
          </a:p>
        </p:txBody>
      </p:sp>
      <p:pic>
        <p:nvPicPr>
          <p:cNvPr id="5" name="Content Placeholder 4">
            <a:extLst>
              <a:ext uri="{FF2B5EF4-FFF2-40B4-BE49-F238E27FC236}">
                <a16:creationId xmlns:a16="http://schemas.microsoft.com/office/drawing/2014/main" id="{F3F42427-5E04-4755-B48D-95310CEFAC40}"/>
              </a:ext>
            </a:extLst>
          </p:cNvPr>
          <p:cNvPicPr>
            <a:picLocks noGrp="1" noChangeAspect="1"/>
          </p:cNvPicPr>
          <p:nvPr>
            <p:ph idx="1"/>
          </p:nvPr>
        </p:nvPicPr>
        <p:blipFill>
          <a:blip r:embed="rId2"/>
          <a:stretch>
            <a:fillRect/>
          </a:stretch>
        </p:blipFill>
        <p:spPr>
          <a:xfrm>
            <a:off x="3111045" y="2286000"/>
            <a:ext cx="6122309" cy="3581400"/>
          </a:xfrm>
        </p:spPr>
      </p:pic>
    </p:spTree>
    <p:extLst>
      <p:ext uri="{BB962C8B-B14F-4D97-AF65-F5344CB8AC3E}">
        <p14:creationId xmlns:p14="http://schemas.microsoft.com/office/powerpoint/2010/main" val="212899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78A2-2DB1-4F89-B3C9-5F1D757D4805}"/>
              </a:ext>
            </a:extLst>
          </p:cNvPr>
          <p:cNvSpPr>
            <a:spLocks noGrp="1"/>
          </p:cNvSpPr>
          <p:nvPr>
            <p:ph type="title"/>
          </p:nvPr>
        </p:nvSpPr>
        <p:spPr/>
        <p:txBody>
          <a:bodyPr/>
          <a:lstStyle/>
          <a:p>
            <a:r>
              <a:rPr lang="en-IN" dirty="0"/>
              <a:t>TOOLS REQUIRED</a:t>
            </a:r>
          </a:p>
        </p:txBody>
      </p:sp>
      <p:sp>
        <p:nvSpPr>
          <p:cNvPr id="3" name="Content Placeholder 2">
            <a:extLst>
              <a:ext uri="{FF2B5EF4-FFF2-40B4-BE49-F238E27FC236}">
                <a16:creationId xmlns:a16="http://schemas.microsoft.com/office/drawing/2014/main" id="{AC4FE84A-3839-4DF8-B4C5-E6C471DAF7FA}"/>
              </a:ext>
            </a:extLst>
          </p:cNvPr>
          <p:cNvSpPr>
            <a:spLocks noGrp="1"/>
          </p:cNvSpPr>
          <p:nvPr>
            <p:ph idx="1"/>
          </p:nvPr>
        </p:nvSpPr>
        <p:spPr/>
        <p:txBody>
          <a:bodyPr/>
          <a:lstStyle/>
          <a:p>
            <a:r>
              <a:rPr lang="en-IN" dirty="0"/>
              <a:t>ARDUINO</a:t>
            </a:r>
          </a:p>
          <a:p>
            <a:r>
              <a:rPr lang="en-IN" dirty="0"/>
              <a:t>ULTRASONIC SENSOR</a:t>
            </a:r>
          </a:p>
          <a:p>
            <a:r>
              <a:rPr lang="en-IN" dirty="0"/>
              <a:t>PIR SENSOR</a:t>
            </a:r>
          </a:p>
          <a:p>
            <a:r>
              <a:rPr lang="en-IN" dirty="0"/>
              <a:t>WIFI MODULE</a:t>
            </a:r>
          </a:p>
          <a:p>
            <a:r>
              <a:rPr lang="en-IN" dirty="0"/>
              <a:t>BREADBOARD</a:t>
            </a:r>
          </a:p>
          <a:p>
            <a:r>
              <a:rPr lang="en-IN" dirty="0"/>
              <a:t>RESISTORS</a:t>
            </a:r>
          </a:p>
          <a:p>
            <a:r>
              <a:rPr lang="en-IN" dirty="0"/>
              <a:t>CONNECTING WIRES</a:t>
            </a:r>
          </a:p>
          <a:p>
            <a:r>
              <a:rPr lang="en-IN" dirty="0"/>
              <a:t> SERVO MOTOR</a:t>
            </a:r>
          </a:p>
          <a:p>
            <a:endParaRPr lang="en-IN" dirty="0"/>
          </a:p>
        </p:txBody>
      </p:sp>
    </p:spTree>
    <p:extLst>
      <p:ext uri="{BB962C8B-B14F-4D97-AF65-F5344CB8AC3E}">
        <p14:creationId xmlns:p14="http://schemas.microsoft.com/office/powerpoint/2010/main" val="340077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FE96-50EC-47C1-9827-6365AB68BE54}"/>
              </a:ext>
            </a:extLst>
          </p:cNvPr>
          <p:cNvSpPr>
            <a:spLocks noGrp="1"/>
          </p:cNvSpPr>
          <p:nvPr>
            <p:ph type="title"/>
          </p:nvPr>
        </p:nvSpPr>
        <p:spPr/>
        <p:txBody>
          <a:bodyPr/>
          <a:lstStyle/>
          <a:p>
            <a:r>
              <a:rPr lang="en-IN" dirty="0"/>
              <a:t>SCHEMATIC DESIGN</a:t>
            </a:r>
          </a:p>
        </p:txBody>
      </p:sp>
      <p:pic>
        <p:nvPicPr>
          <p:cNvPr id="5" name="Content Placeholder 3">
            <a:extLst>
              <a:ext uri="{FF2B5EF4-FFF2-40B4-BE49-F238E27FC236}">
                <a16:creationId xmlns:a16="http://schemas.microsoft.com/office/drawing/2014/main" id="{75E2A08D-46F4-437E-B286-9B00E22DAF38}"/>
              </a:ext>
            </a:extLst>
          </p:cNvPr>
          <p:cNvPicPr>
            <a:picLocks noGrp="1" noChangeAspect="1"/>
          </p:cNvPicPr>
          <p:nvPr>
            <p:ph sz="half" idx="1"/>
          </p:nvPr>
        </p:nvPicPr>
        <p:blipFill>
          <a:blip r:embed="rId2"/>
          <a:stretch>
            <a:fillRect/>
          </a:stretch>
        </p:blipFill>
        <p:spPr>
          <a:xfrm>
            <a:off x="1763274" y="2286000"/>
            <a:ext cx="3664826" cy="3581400"/>
          </a:xfrm>
          <a:prstGeom prst="rect">
            <a:avLst/>
          </a:prstGeom>
        </p:spPr>
      </p:pic>
      <p:pic>
        <p:nvPicPr>
          <p:cNvPr id="6" name="Content Placeholder 5">
            <a:extLst>
              <a:ext uri="{FF2B5EF4-FFF2-40B4-BE49-F238E27FC236}">
                <a16:creationId xmlns:a16="http://schemas.microsoft.com/office/drawing/2014/main" id="{5A231BCA-E6A5-4499-83F5-C24E5DFB6962}"/>
              </a:ext>
            </a:extLst>
          </p:cNvPr>
          <p:cNvPicPr>
            <a:picLocks noGrp="1" noChangeAspect="1" noChangeArrowheads="1"/>
          </p:cNvPicPr>
          <p:nvPr>
            <p:ph sz="half" idx="2"/>
          </p:nvPr>
        </p:nvPicPr>
        <p:blipFill>
          <a:blip r:embed="rId3"/>
          <a:srcRect/>
          <a:stretch>
            <a:fillRect/>
          </a:stretch>
        </p:blipFill>
        <p:spPr bwMode="auto">
          <a:xfrm>
            <a:off x="6524625" y="2819400"/>
            <a:ext cx="5306006" cy="2164639"/>
          </a:xfrm>
          <a:prstGeom prst="rect">
            <a:avLst/>
          </a:prstGeom>
          <a:noFill/>
          <a:ln w="9525">
            <a:noFill/>
            <a:miter lim="800000"/>
            <a:headEnd/>
            <a:tailEnd/>
          </a:ln>
        </p:spPr>
      </p:pic>
    </p:spTree>
    <p:extLst>
      <p:ext uri="{BB962C8B-B14F-4D97-AF65-F5344CB8AC3E}">
        <p14:creationId xmlns:p14="http://schemas.microsoft.com/office/powerpoint/2010/main" val="3294374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F73A-4BDB-4DC8-A98D-EA87A67D89C7}"/>
              </a:ext>
            </a:extLst>
          </p:cNvPr>
          <p:cNvSpPr>
            <a:spLocks noGrp="1"/>
          </p:cNvSpPr>
          <p:nvPr>
            <p:ph type="title"/>
          </p:nvPr>
        </p:nvSpPr>
        <p:spPr>
          <a:xfrm>
            <a:off x="1962150" y="2952750"/>
            <a:ext cx="9601200" cy="1485900"/>
          </a:xfrm>
        </p:spPr>
        <p:txBody>
          <a:bodyPr/>
          <a:lstStyle/>
          <a:p>
            <a:pPr algn="ctr"/>
            <a:r>
              <a:rPr lang="en-IN" dirty="0"/>
              <a:t>ALGORITHM –UML FORMATS</a:t>
            </a:r>
          </a:p>
        </p:txBody>
      </p:sp>
    </p:spTree>
    <p:extLst>
      <p:ext uri="{BB962C8B-B14F-4D97-AF65-F5344CB8AC3E}">
        <p14:creationId xmlns:p14="http://schemas.microsoft.com/office/powerpoint/2010/main" val="220104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5D09FF-104D-449D-9A15-67904CA1AD47}"/>
              </a:ext>
            </a:extLst>
          </p:cNvPr>
          <p:cNvSpPr txBox="1"/>
          <p:nvPr/>
        </p:nvSpPr>
        <p:spPr>
          <a:xfrm>
            <a:off x="1762125" y="962025"/>
            <a:ext cx="2789610" cy="461665"/>
          </a:xfrm>
          <a:prstGeom prst="rect">
            <a:avLst/>
          </a:prstGeom>
          <a:noFill/>
        </p:spPr>
        <p:txBody>
          <a:bodyPr wrap="none" rtlCol="0">
            <a:spAutoFit/>
          </a:bodyPr>
          <a:lstStyle/>
          <a:p>
            <a:r>
              <a:rPr lang="en-IN" sz="2400" b="1" dirty="0"/>
              <a:t>USE CASE DIAGRAM</a:t>
            </a:r>
          </a:p>
        </p:txBody>
      </p:sp>
      <p:pic>
        <p:nvPicPr>
          <p:cNvPr id="5" name="Picture 4">
            <a:extLst>
              <a:ext uri="{FF2B5EF4-FFF2-40B4-BE49-F238E27FC236}">
                <a16:creationId xmlns:a16="http://schemas.microsoft.com/office/drawing/2014/main" id="{2D1CD400-BF8C-47AD-8918-CACCA0B8FE66}"/>
              </a:ext>
            </a:extLst>
          </p:cNvPr>
          <p:cNvPicPr/>
          <p:nvPr/>
        </p:nvPicPr>
        <p:blipFill>
          <a:blip r:embed="rId2"/>
          <a:stretch>
            <a:fillRect/>
          </a:stretch>
        </p:blipFill>
        <p:spPr>
          <a:xfrm>
            <a:off x="5069152" y="583565"/>
            <a:ext cx="6320208" cy="5690870"/>
          </a:xfrm>
          <a:prstGeom prst="rect">
            <a:avLst/>
          </a:prstGeom>
        </p:spPr>
      </p:pic>
    </p:spTree>
    <p:extLst>
      <p:ext uri="{BB962C8B-B14F-4D97-AF65-F5344CB8AC3E}">
        <p14:creationId xmlns:p14="http://schemas.microsoft.com/office/powerpoint/2010/main" val="257229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E2247-55E9-4243-862D-BFB80A4050CE}"/>
              </a:ext>
            </a:extLst>
          </p:cNvPr>
          <p:cNvSpPr txBox="1"/>
          <p:nvPr/>
        </p:nvSpPr>
        <p:spPr>
          <a:xfrm>
            <a:off x="1828800" y="733425"/>
            <a:ext cx="3062633" cy="584775"/>
          </a:xfrm>
          <a:prstGeom prst="rect">
            <a:avLst/>
          </a:prstGeom>
          <a:noFill/>
        </p:spPr>
        <p:txBody>
          <a:bodyPr wrap="none" rtlCol="0">
            <a:spAutoFit/>
          </a:bodyPr>
          <a:lstStyle/>
          <a:p>
            <a:r>
              <a:rPr lang="en-IN" sz="3200" b="1" dirty="0"/>
              <a:t>CLASS DIAGRAM</a:t>
            </a:r>
          </a:p>
        </p:txBody>
      </p:sp>
      <p:pic>
        <p:nvPicPr>
          <p:cNvPr id="7" name="Picture 6">
            <a:extLst>
              <a:ext uri="{FF2B5EF4-FFF2-40B4-BE49-F238E27FC236}">
                <a16:creationId xmlns:a16="http://schemas.microsoft.com/office/drawing/2014/main" id="{CB99218E-118F-40D2-B5FE-6C4C5F9ED1BF}"/>
              </a:ext>
            </a:extLst>
          </p:cNvPr>
          <p:cNvPicPr/>
          <p:nvPr/>
        </p:nvPicPr>
        <p:blipFill>
          <a:blip r:embed="rId2"/>
          <a:stretch>
            <a:fillRect/>
          </a:stretch>
        </p:blipFill>
        <p:spPr>
          <a:xfrm>
            <a:off x="4891433" y="1239520"/>
            <a:ext cx="7081520" cy="5078095"/>
          </a:xfrm>
          <a:prstGeom prst="rect">
            <a:avLst/>
          </a:prstGeom>
        </p:spPr>
      </p:pic>
    </p:spTree>
    <p:extLst>
      <p:ext uri="{BB962C8B-B14F-4D97-AF65-F5344CB8AC3E}">
        <p14:creationId xmlns:p14="http://schemas.microsoft.com/office/powerpoint/2010/main" val="214349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2D927-E81E-495F-81EF-8C91ADA0CBF0}"/>
              </a:ext>
            </a:extLst>
          </p:cNvPr>
          <p:cNvPicPr>
            <a:picLocks noChangeAspect="1"/>
          </p:cNvPicPr>
          <p:nvPr/>
        </p:nvPicPr>
        <p:blipFill>
          <a:blip r:embed="rId2"/>
          <a:stretch>
            <a:fillRect/>
          </a:stretch>
        </p:blipFill>
        <p:spPr>
          <a:xfrm>
            <a:off x="7099939" y="471487"/>
            <a:ext cx="4697723" cy="5667375"/>
          </a:xfrm>
          <a:prstGeom prst="rect">
            <a:avLst/>
          </a:prstGeom>
        </p:spPr>
      </p:pic>
      <p:sp>
        <p:nvSpPr>
          <p:cNvPr id="3" name="TextBox 2">
            <a:extLst>
              <a:ext uri="{FF2B5EF4-FFF2-40B4-BE49-F238E27FC236}">
                <a16:creationId xmlns:a16="http://schemas.microsoft.com/office/drawing/2014/main" id="{0FA7B9FC-8BCE-48FD-8F5A-DAD0351FB3FE}"/>
              </a:ext>
            </a:extLst>
          </p:cNvPr>
          <p:cNvSpPr txBox="1"/>
          <p:nvPr/>
        </p:nvSpPr>
        <p:spPr>
          <a:xfrm>
            <a:off x="1647825" y="695325"/>
            <a:ext cx="4316503" cy="646331"/>
          </a:xfrm>
          <a:prstGeom prst="rect">
            <a:avLst/>
          </a:prstGeom>
          <a:noFill/>
        </p:spPr>
        <p:txBody>
          <a:bodyPr wrap="none" rtlCol="0">
            <a:spAutoFit/>
          </a:bodyPr>
          <a:lstStyle/>
          <a:p>
            <a:r>
              <a:rPr lang="en-IN" sz="3600" b="1" dirty="0"/>
              <a:t>SEQUENCE DIAGRAM</a:t>
            </a:r>
          </a:p>
        </p:txBody>
      </p:sp>
    </p:spTree>
    <p:extLst>
      <p:ext uri="{BB962C8B-B14F-4D97-AF65-F5344CB8AC3E}">
        <p14:creationId xmlns:p14="http://schemas.microsoft.com/office/powerpoint/2010/main" val="42363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01E7E-5005-4600-A0EE-987BEA604590}"/>
              </a:ext>
            </a:extLst>
          </p:cNvPr>
          <p:cNvPicPr>
            <a:picLocks noChangeAspect="1"/>
          </p:cNvPicPr>
          <p:nvPr/>
        </p:nvPicPr>
        <p:blipFill>
          <a:blip r:embed="rId2"/>
          <a:stretch>
            <a:fillRect/>
          </a:stretch>
        </p:blipFill>
        <p:spPr>
          <a:xfrm>
            <a:off x="6838951" y="330486"/>
            <a:ext cx="5030242" cy="6197027"/>
          </a:xfrm>
          <a:prstGeom prst="rect">
            <a:avLst/>
          </a:prstGeom>
        </p:spPr>
      </p:pic>
      <p:sp>
        <p:nvSpPr>
          <p:cNvPr id="3" name="TextBox 2">
            <a:extLst>
              <a:ext uri="{FF2B5EF4-FFF2-40B4-BE49-F238E27FC236}">
                <a16:creationId xmlns:a16="http://schemas.microsoft.com/office/drawing/2014/main" id="{3D83A866-247A-4389-B010-F226738DFB70}"/>
              </a:ext>
            </a:extLst>
          </p:cNvPr>
          <p:cNvSpPr txBox="1"/>
          <p:nvPr/>
        </p:nvSpPr>
        <p:spPr>
          <a:xfrm>
            <a:off x="1569889" y="619125"/>
            <a:ext cx="4526111" cy="584775"/>
          </a:xfrm>
          <a:prstGeom prst="rect">
            <a:avLst/>
          </a:prstGeom>
          <a:noFill/>
        </p:spPr>
        <p:txBody>
          <a:bodyPr wrap="none" rtlCol="0">
            <a:spAutoFit/>
          </a:bodyPr>
          <a:lstStyle/>
          <a:p>
            <a:r>
              <a:rPr lang="en-IN" sz="3200" b="1" dirty="0"/>
              <a:t>STATE TRANSITION STATE</a:t>
            </a:r>
          </a:p>
        </p:txBody>
      </p:sp>
    </p:spTree>
    <p:extLst>
      <p:ext uri="{BB962C8B-B14F-4D97-AF65-F5344CB8AC3E}">
        <p14:creationId xmlns:p14="http://schemas.microsoft.com/office/powerpoint/2010/main" val="264312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6BF9A-C05E-405E-9A3B-5A2E676DBEEE}"/>
              </a:ext>
            </a:extLst>
          </p:cNvPr>
          <p:cNvPicPr>
            <a:picLocks noChangeAspect="1"/>
          </p:cNvPicPr>
          <p:nvPr/>
        </p:nvPicPr>
        <p:blipFill>
          <a:blip r:embed="rId2"/>
          <a:stretch>
            <a:fillRect/>
          </a:stretch>
        </p:blipFill>
        <p:spPr>
          <a:xfrm>
            <a:off x="6487120" y="155369"/>
            <a:ext cx="5381030" cy="6547261"/>
          </a:xfrm>
          <a:prstGeom prst="rect">
            <a:avLst/>
          </a:prstGeom>
        </p:spPr>
      </p:pic>
      <p:sp>
        <p:nvSpPr>
          <p:cNvPr id="3" name="TextBox 2">
            <a:extLst>
              <a:ext uri="{FF2B5EF4-FFF2-40B4-BE49-F238E27FC236}">
                <a16:creationId xmlns:a16="http://schemas.microsoft.com/office/drawing/2014/main" id="{828A1D93-510B-4ADC-8CD0-E38E292676B4}"/>
              </a:ext>
            </a:extLst>
          </p:cNvPr>
          <p:cNvSpPr txBox="1"/>
          <p:nvPr/>
        </p:nvSpPr>
        <p:spPr>
          <a:xfrm>
            <a:off x="1866900" y="619125"/>
            <a:ext cx="3432735" cy="584775"/>
          </a:xfrm>
          <a:prstGeom prst="rect">
            <a:avLst/>
          </a:prstGeom>
          <a:noFill/>
        </p:spPr>
        <p:txBody>
          <a:bodyPr wrap="none" rtlCol="0">
            <a:spAutoFit/>
          </a:bodyPr>
          <a:lstStyle/>
          <a:p>
            <a:r>
              <a:rPr lang="en-IN" sz="3200" b="1" dirty="0"/>
              <a:t>ACTIVITY DIAGRAM</a:t>
            </a:r>
          </a:p>
        </p:txBody>
      </p:sp>
    </p:spTree>
    <p:extLst>
      <p:ext uri="{BB962C8B-B14F-4D97-AF65-F5344CB8AC3E}">
        <p14:creationId xmlns:p14="http://schemas.microsoft.com/office/powerpoint/2010/main" val="302892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67BD-4EF8-4F3B-9751-72259C662BB0}"/>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C949AECA-E56E-435F-AD7A-D68D5E32CA2C}"/>
              </a:ext>
            </a:extLst>
          </p:cNvPr>
          <p:cNvSpPr>
            <a:spLocks noGrp="1"/>
          </p:cNvSpPr>
          <p:nvPr>
            <p:ph idx="1"/>
          </p:nvPr>
        </p:nvSpPr>
        <p:spPr/>
        <p:txBody>
          <a:bodyPr>
            <a:normAutofit fontScale="92500" lnSpcReduction="10000"/>
          </a:bodyPr>
          <a:lstStyle/>
          <a:p>
            <a:pPr marL="0" indent="0">
              <a:buNone/>
            </a:pPr>
            <a:r>
              <a:rPr lang="en-US" sz="2000" dirty="0"/>
              <a:t>#include &lt;ESP8266WiFi.h&gt;</a:t>
            </a:r>
          </a:p>
          <a:p>
            <a:pPr marL="0" indent="0">
              <a:buNone/>
            </a:pPr>
            <a:r>
              <a:rPr lang="en-US" sz="2000" dirty="0"/>
              <a:t>const int </a:t>
            </a:r>
            <a:r>
              <a:rPr lang="en-US" sz="2000" dirty="0" err="1"/>
              <a:t>trigPin</a:t>
            </a:r>
            <a:r>
              <a:rPr lang="en-US" sz="2000" dirty="0"/>
              <a:t> = D5;</a:t>
            </a:r>
          </a:p>
          <a:p>
            <a:pPr marL="0" indent="0">
              <a:buNone/>
            </a:pPr>
            <a:r>
              <a:rPr lang="en-US" sz="2000" dirty="0"/>
              <a:t>const int </a:t>
            </a:r>
            <a:r>
              <a:rPr lang="en-US" sz="2000" dirty="0" err="1"/>
              <a:t>echoPin</a:t>
            </a:r>
            <a:r>
              <a:rPr lang="en-US" sz="2000" dirty="0"/>
              <a:t> = D6;long </a:t>
            </a:r>
            <a:r>
              <a:rPr lang="en-US" sz="2000" dirty="0" err="1"/>
              <a:t>duration;int</a:t>
            </a:r>
            <a:r>
              <a:rPr lang="en-US" sz="2000" dirty="0"/>
              <a:t> distance;</a:t>
            </a:r>
          </a:p>
          <a:p>
            <a:pPr marL="0" indent="0">
              <a:buNone/>
            </a:pPr>
            <a:r>
              <a:rPr lang="en-US" sz="2000" dirty="0"/>
              <a:t>void </a:t>
            </a:r>
            <a:r>
              <a:rPr lang="en-US" sz="2000" dirty="0" err="1"/>
              <a:t>send_event</a:t>
            </a:r>
            <a:r>
              <a:rPr lang="en-US" sz="2000" dirty="0"/>
              <a:t>(const char *event); </a:t>
            </a:r>
          </a:p>
          <a:p>
            <a:pPr marL="0" indent="0">
              <a:buNone/>
            </a:pPr>
            <a:r>
              <a:rPr lang="en-US" sz="2000" dirty="0"/>
              <a:t>long </a:t>
            </a:r>
            <a:r>
              <a:rPr lang="en-US" sz="2000" dirty="0" err="1"/>
              <a:t>level;const</a:t>
            </a:r>
            <a:r>
              <a:rPr lang="en-US" sz="2000" dirty="0"/>
              <a:t> char* </a:t>
            </a:r>
            <a:r>
              <a:rPr lang="en-US" sz="2000" dirty="0" err="1"/>
              <a:t>ssid</a:t>
            </a:r>
            <a:r>
              <a:rPr lang="en-US" sz="2000" dirty="0"/>
              <a:t> = "DESKTOP-F8HVJ1S 7597";</a:t>
            </a:r>
          </a:p>
          <a:p>
            <a:pPr marL="0" indent="0">
              <a:buNone/>
            </a:pPr>
            <a:r>
              <a:rPr lang="en-US" sz="2000" dirty="0"/>
              <a:t>const char* password = "prerit10";</a:t>
            </a:r>
          </a:p>
          <a:p>
            <a:pPr marL="0" indent="0">
              <a:buNone/>
            </a:pPr>
            <a:r>
              <a:rPr lang="en-US" sz="2000" dirty="0"/>
              <a:t>const char *host = "maker.ifttt.com";</a:t>
            </a:r>
          </a:p>
          <a:p>
            <a:pPr marL="0" indent="0">
              <a:buNone/>
            </a:pPr>
            <a:r>
              <a:rPr lang="en-US" sz="2000" dirty="0"/>
              <a:t>const char *</a:t>
            </a:r>
            <a:r>
              <a:rPr lang="en-US" sz="2000" dirty="0" err="1"/>
              <a:t>privateKey</a:t>
            </a:r>
            <a:r>
              <a:rPr lang="en-US" sz="2000" dirty="0"/>
              <a:t> = "kBfpizel9dhMWcI3C6bg0LShw6Epe-M4nyw6E0vB2dN";</a:t>
            </a:r>
          </a:p>
          <a:p>
            <a:pPr marL="0" indent="0">
              <a:buNone/>
            </a:pPr>
            <a:r>
              <a:rPr lang="en-US" sz="2000" dirty="0" err="1"/>
              <a:t>WiFiServer</a:t>
            </a:r>
            <a:r>
              <a:rPr lang="en-US" sz="2000" dirty="0"/>
              <a:t> server(80);</a:t>
            </a:r>
          </a:p>
          <a:p>
            <a:endParaRPr lang="en-IN" dirty="0"/>
          </a:p>
        </p:txBody>
      </p:sp>
    </p:spTree>
    <p:extLst>
      <p:ext uri="{BB962C8B-B14F-4D97-AF65-F5344CB8AC3E}">
        <p14:creationId xmlns:p14="http://schemas.microsoft.com/office/powerpoint/2010/main" val="320902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1E30-7CDF-4146-8289-561B54BBCCF7}"/>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F109DA2E-82FE-46B7-843E-E5FF0E8D9371}"/>
              </a:ext>
            </a:extLst>
          </p:cNvPr>
          <p:cNvSpPr>
            <a:spLocks noGrp="1"/>
          </p:cNvSpPr>
          <p:nvPr>
            <p:ph idx="1"/>
          </p:nvPr>
        </p:nvSpPr>
        <p:spPr/>
        <p:txBody>
          <a:bodyPr/>
          <a:lstStyle/>
          <a:p>
            <a:r>
              <a:rPr lang="en-IN" dirty="0"/>
              <a:t> </a:t>
            </a:r>
            <a:r>
              <a:rPr lang="en-IN" sz="2800" dirty="0"/>
              <a:t>Objective of the project is collection of the garbage in the efficient way. Due to the overflow and improper disposal of the garbage we face any problems. So to overcome such type of problems the Smart Garbage System is designed . The Smart Garbage System intend to control the </a:t>
            </a:r>
            <a:r>
              <a:rPr lang="en-IN" sz="2800" dirty="0" err="1"/>
              <a:t>Gabage</a:t>
            </a:r>
            <a:r>
              <a:rPr lang="en-IN" sz="2800" dirty="0"/>
              <a:t> and not let it overflow out into the surrounding</a:t>
            </a:r>
            <a:r>
              <a:rPr lang="en-IN" dirty="0"/>
              <a:t>.</a:t>
            </a:r>
          </a:p>
          <a:p>
            <a:endParaRPr lang="en-IN" dirty="0"/>
          </a:p>
        </p:txBody>
      </p:sp>
    </p:spTree>
    <p:extLst>
      <p:ext uri="{BB962C8B-B14F-4D97-AF65-F5344CB8AC3E}">
        <p14:creationId xmlns:p14="http://schemas.microsoft.com/office/powerpoint/2010/main" val="3357691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CD45-38DB-42B4-8426-44DFEC8559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531F59-847A-450F-ABCC-999C99861C8D}"/>
              </a:ext>
            </a:extLst>
          </p:cNvPr>
          <p:cNvSpPr>
            <a:spLocks noGrp="1"/>
          </p:cNvSpPr>
          <p:nvPr>
            <p:ph idx="1"/>
          </p:nvPr>
        </p:nvSpPr>
        <p:spPr/>
        <p:txBody>
          <a:bodyPr/>
          <a:lstStyle/>
          <a:p>
            <a:pPr marL="0" indent="0">
              <a:buNone/>
            </a:pPr>
            <a:r>
              <a:rPr lang="en-US" sz="2000" dirty="0"/>
              <a:t>void setup() </a:t>
            </a:r>
          </a:p>
          <a:p>
            <a:pPr marL="0" indent="0">
              <a:buNone/>
            </a:pPr>
            <a:r>
              <a:rPr lang="en-US" sz="2000" dirty="0"/>
              <a:t>{  </a:t>
            </a:r>
            <a:r>
              <a:rPr lang="en-US" sz="2000" dirty="0" err="1"/>
              <a:t>pinMode</a:t>
            </a:r>
            <a:r>
              <a:rPr lang="en-US" sz="2000" dirty="0"/>
              <a:t>(</a:t>
            </a:r>
            <a:r>
              <a:rPr lang="en-US" sz="2000" dirty="0" err="1"/>
              <a:t>trigPin</a:t>
            </a:r>
            <a:r>
              <a:rPr lang="en-US" sz="2000" dirty="0"/>
              <a:t>, OUTPUT);</a:t>
            </a:r>
          </a:p>
          <a:p>
            <a:pPr marL="0" indent="0">
              <a:buNone/>
            </a:pPr>
            <a:r>
              <a:rPr lang="en-US" sz="2000" dirty="0" err="1"/>
              <a:t>pinMode</a:t>
            </a:r>
            <a:r>
              <a:rPr lang="en-US" sz="2000" dirty="0"/>
              <a:t>(</a:t>
            </a:r>
            <a:r>
              <a:rPr lang="en-US" sz="2000" dirty="0" err="1"/>
              <a:t>echoPin</a:t>
            </a:r>
            <a:r>
              <a:rPr lang="en-US" sz="2000" dirty="0"/>
              <a:t>, INPUT);</a:t>
            </a:r>
          </a:p>
          <a:p>
            <a:pPr marL="0" indent="0">
              <a:buNone/>
            </a:pPr>
            <a:r>
              <a:rPr lang="en-US" sz="2000" dirty="0" err="1"/>
              <a:t>Serial.begin</a:t>
            </a:r>
            <a:r>
              <a:rPr lang="en-US" sz="2000" dirty="0"/>
              <a:t>(9600);</a:t>
            </a:r>
          </a:p>
          <a:p>
            <a:pPr marL="0" indent="0">
              <a:buNone/>
            </a:pPr>
            <a:r>
              <a:rPr lang="en-US" sz="2000" dirty="0" err="1"/>
              <a:t>Serial.print</a:t>
            </a:r>
            <a:r>
              <a:rPr lang="en-US" sz="2000" dirty="0"/>
              <a:t>("Connecting to </a:t>
            </a:r>
            <a:r>
              <a:rPr lang="en-US" sz="2000" dirty="0" err="1"/>
              <a:t>Wifi</a:t>
            </a:r>
            <a:r>
              <a:rPr lang="en-US" sz="2000" dirty="0"/>
              <a:t> Network");</a:t>
            </a:r>
          </a:p>
          <a:p>
            <a:pPr marL="0" indent="0">
              <a:buNone/>
            </a:pPr>
            <a:r>
              <a:rPr lang="en-US" sz="2000" dirty="0" err="1"/>
              <a:t>Serial.println</a:t>
            </a:r>
            <a:r>
              <a:rPr lang="en-US" sz="2000" dirty="0"/>
              <a:t>(</a:t>
            </a:r>
            <a:r>
              <a:rPr lang="en-US" sz="2000" dirty="0" err="1"/>
              <a:t>ssid</a:t>
            </a:r>
            <a:r>
              <a:rPr lang="en-US" sz="2000" dirty="0"/>
              <a:t>);</a:t>
            </a:r>
          </a:p>
          <a:p>
            <a:pPr marL="0" indent="0">
              <a:buNone/>
            </a:pPr>
            <a:r>
              <a:rPr lang="en-US" sz="2000" dirty="0" err="1"/>
              <a:t>WiFi.begin</a:t>
            </a:r>
            <a:r>
              <a:rPr lang="en-US" sz="2000" dirty="0"/>
              <a:t>(</a:t>
            </a:r>
            <a:r>
              <a:rPr lang="en-US" sz="2000" dirty="0" err="1"/>
              <a:t>ssid</a:t>
            </a:r>
            <a:r>
              <a:rPr lang="en-US" sz="2000" dirty="0"/>
              <a:t>, password);</a:t>
            </a:r>
          </a:p>
          <a:p>
            <a:pPr marL="0" indent="0">
              <a:buNone/>
            </a:pPr>
            <a:r>
              <a:rPr lang="en-US" sz="2000" dirty="0"/>
              <a:t>while (</a:t>
            </a:r>
            <a:r>
              <a:rPr lang="en-US" sz="2000" dirty="0" err="1"/>
              <a:t>WiFi.status</a:t>
            </a:r>
            <a:r>
              <a:rPr lang="en-US" sz="2000" dirty="0"/>
              <a:t>() != WL_CONNECTED) {delay(500);</a:t>
            </a:r>
            <a:r>
              <a:rPr lang="en-US" sz="2000" dirty="0" err="1"/>
              <a:t>Serial.print</a:t>
            </a:r>
            <a:r>
              <a:rPr lang="en-US" sz="2000" dirty="0"/>
              <a:t>(".");}</a:t>
            </a:r>
            <a:endParaRPr lang="en-IN" dirty="0"/>
          </a:p>
          <a:p>
            <a:endParaRPr lang="en-IN" dirty="0"/>
          </a:p>
        </p:txBody>
      </p:sp>
    </p:spTree>
    <p:extLst>
      <p:ext uri="{BB962C8B-B14F-4D97-AF65-F5344CB8AC3E}">
        <p14:creationId xmlns:p14="http://schemas.microsoft.com/office/powerpoint/2010/main" val="2191673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0F2D6-6C6A-412E-8D77-A315888005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7F7D29-ED82-480A-A779-2CD5E06380D8}"/>
              </a:ext>
            </a:extLst>
          </p:cNvPr>
          <p:cNvSpPr>
            <a:spLocks noGrp="1"/>
          </p:cNvSpPr>
          <p:nvPr>
            <p:ph idx="1"/>
          </p:nvPr>
        </p:nvSpPr>
        <p:spPr/>
        <p:txBody>
          <a:bodyPr>
            <a:normAutofit fontScale="85000" lnSpcReduction="20000"/>
          </a:bodyPr>
          <a:lstStyle/>
          <a:p>
            <a:pPr marL="0" indent="0">
              <a:buNone/>
            </a:pPr>
            <a:r>
              <a:rPr lang="en-IN" sz="2000" dirty="0" err="1"/>
              <a:t>Serial.println</a:t>
            </a:r>
            <a:r>
              <a:rPr lang="en-IN" sz="2000" dirty="0"/>
              <a:t>("");</a:t>
            </a:r>
          </a:p>
          <a:p>
            <a:pPr marL="0" indent="0">
              <a:buNone/>
            </a:pPr>
            <a:r>
              <a:rPr lang="en-IN" sz="2000" dirty="0" err="1"/>
              <a:t>Serial.println</a:t>
            </a:r>
            <a:r>
              <a:rPr lang="en-IN" sz="2000" dirty="0"/>
              <a:t>("Successfully connected to </a:t>
            </a:r>
            <a:r>
              <a:rPr lang="en-IN" sz="2000" dirty="0" err="1"/>
              <a:t>WiFi</a:t>
            </a:r>
            <a:r>
              <a:rPr lang="en-IN" sz="2000" dirty="0"/>
              <a:t>.");</a:t>
            </a:r>
          </a:p>
          <a:p>
            <a:pPr marL="0" indent="0">
              <a:buNone/>
            </a:pPr>
            <a:r>
              <a:rPr lang="en-IN" sz="2000" dirty="0" err="1"/>
              <a:t>Serial.println</a:t>
            </a:r>
            <a:r>
              <a:rPr lang="en-IN" sz="2000" dirty="0"/>
              <a:t>("IP address is : ");</a:t>
            </a:r>
          </a:p>
          <a:p>
            <a:pPr marL="0" indent="0">
              <a:buNone/>
            </a:pPr>
            <a:r>
              <a:rPr lang="en-IN" sz="2000" dirty="0" err="1"/>
              <a:t>Serial.println</a:t>
            </a:r>
            <a:r>
              <a:rPr lang="en-IN" sz="2000" dirty="0"/>
              <a:t>(</a:t>
            </a:r>
            <a:r>
              <a:rPr lang="en-IN" sz="2000" dirty="0" err="1"/>
              <a:t>WiFi.localIP</a:t>
            </a:r>
            <a:r>
              <a:rPr lang="en-IN" sz="2000" dirty="0"/>
              <a:t>());</a:t>
            </a:r>
            <a:r>
              <a:rPr lang="en-IN" sz="2000" dirty="0" err="1"/>
              <a:t>server.begin</a:t>
            </a:r>
            <a:r>
              <a:rPr lang="en-IN" sz="2000" dirty="0"/>
              <a:t>();</a:t>
            </a:r>
            <a:r>
              <a:rPr lang="en-IN" sz="2000" dirty="0" err="1"/>
              <a:t>Serial.println</a:t>
            </a:r>
            <a:r>
              <a:rPr lang="en-IN" sz="2000" dirty="0"/>
              <a:t>("Server started");}</a:t>
            </a:r>
          </a:p>
          <a:p>
            <a:pPr marL="0" indent="0">
              <a:buNone/>
            </a:pPr>
            <a:r>
              <a:rPr lang="en-IN" sz="2000" dirty="0"/>
              <a:t>void loop() </a:t>
            </a:r>
          </a:p>
          <a:p>
            <a:pPr marL="0" indent="0">
              <a:buNone/>
            </a:pPr>
            <a:r>
              <a:rPr lang="en-IN" sz="2000" dirty="0"/>
              <a:t>{</a:t>
            </a:r>
          </a:p>
          <a:p>
            <a:pPr marL="0" indent="0">
              <a:buNone/>
            </a:pPr>
            <a:r>
              <a:rPr lang="en-IN" sz="2000" dirty="0" err="1"/>
              <a:t>digitalWrite</a:t>
            </a:r>
            <a:r>
              <a:rPr lang="en-IN" sz="2000" dirty="0"/>
              <a:t>(</a:t>
            </a:r>
            <a:r>
              <a:rPr lang="en-IN" sz="2000" dirty="0" err="1"/>
              <a:t>trigPin</a:t>
            </a:r>
            <a:r>
              <a:rPr lang="en-IN" sz="2000" dirty="0"/>
              <a:t>, LOW);</a:t>
            </a:r>
          </a:p>
          <a:p>
            <a:pPr marL="0" indent="0">
              <a:buNone/>
            </a:pPr>
            <a:r>
              <a:rPr lang="en-IN" sz="2000" dirty="0" err="1"/>
              <a:t>delayMicroseconds</a:t>
            </a:r>
            <a:r>
              <a:rPr lang="en-IN" sz="2000" dirty="0"/>
              <a:t>(2);</a:t>
            </a:r>
          </a:p>
          <a:p>
            <a:pPr marL="0" indent="0">
              <a:buNone/>
            </a:pPr>
            <a:r>
              <a:rPr lang="en-IN" sz="2000" dirty="0" err="1"/>
              <a:t>digitalWrite</a:t>
            </a:r>
            <a:r>
              <a:rPr lang="en-IN" sz="2000" dirty="0"/>
              <a:t>(</a:t>
            </a:r>
            <a:r>
              <a:rPr lang="en-IN" sz="2000" dirty="0" err="1"/>
              <a:t>trigPin</a:t>
            </a:r>
            <a:r>
              <a:rPr lang="en-IN" sz="2000" dirty="0"/>
              <a:t>, HIGH);</a:t>
            </a:r>
          </a:p>
          <a:p>
            <a:pPr marL="0" indent="0">
              <a:buNone/>
            </a:pPr>
            <a:r>
              <a:rPr lang="en-IN" sz="2000" dirty="0" err="1"/>
              <a:t>delayMicroseconds</a:t>
            </a:r>
            <a:r>
              <a:rPr lang="en-IN" sz="2000" dirty="0"/>
              <a:t>(10);</a:t>
            </a:r>
          </a:p>
          <a:p>
            <a:endParaRPr lang="en-IN" dirty="0"/>
          </a:p>
        </p:txBody>
      </p:sp>
    </p:spTree>
    <p:extLst>
      <p:ext uri="{BB962C8B-B14F-4D97-AF65-F5344CB8AC3E}">
        <p14:creationId xmlns:p14="http://schemas.microsoft.com/office/powerpoint/2010/main" val="3473811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E590-580F-4CB1-BADC-70ABA27648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78D282-EB79-4E4F-98E6-A3F40166C8C0}"/>
              </a:ext>
            </a:extLst>
          </p:cNvPr>
          <p:cNvSpPr>
            <a:spLocks noGrp="1"/>
          </p:cNvSpPr>
          <p:nvPr>
            <p:ph idx="1"/>
          </p:nvPr>
        </p:nvSpPr>
        <p:spPr/>
        <p:txBody>
          <a:bodyPr/>
          <a:lstStyle/>
          <a:p>
            <a:pPr marL="0" indent="0">
              <a:buNone/>
            </a:pPr>
            <a:r>
              <a:rPr lang="en-IN" sz="2000" dirty="0" err="1"/>
              <a:t>digitalWrite</a:t>
            </a:r>
            <a:r>
              <a:rPr lang="en-IN" sz="2000" dirty="0"/>
              <a:t>(</a:t>
            </a:r>
            <a:r>
              <a:rPr lang="en-IN" sz="2000" dirty="0" err="1"/>
              <a:t>trigPin</a:t>
            </a:r>
            <a:r>
              <a:rPr lang="en-IN" sz="2000" dirty="0"/>
              <a:t>, LOW);</a:t>
            </a:r>
          </a:p>
          <a:p>
            <a:pPr marL="0" indent="0">
              <a:buNone/>
            </a:pPr>
            <a:r>
              <a:rPr lang="en-IN" sz="2000" dirty="0"/>
              <a:t>duration = </a:t>
            </a:r>
            <a:r>
              <a:rPr lang="en-IN" sz="2000" dirty="0" err="1"/>
              <a:t>pulseIn</a:t>
            </a:r>
            <a:r>
              <a:rPr lang="en-IN" sz="2000" dirty="0"/>
              <a:t>(</a:t>
            </a:r>
            <a:r>
              <a:rPr lang="en-IN" sz="2000" dirty="0" err="1"/>
              <a:t>echoPin</a:t>
            </a:r>
            <a:r>
              <a:rPr lang="en-IN" sz="2000" dirty="0"/>
              <a:t>, HIGH);</a:t>
            </a:r>
          </a:p>
          <a:p>
            <a:pPr marL="0" indent="0">
              <a:buNone/>
            </a:pPr>
            <a:r>
              <a:rPr lang="en-IN" sz="2000" dirty="0"/>
              <a:t>distance = duration * 0.0340 /2;Serial.println("Distance");</a:t>
            </a:r>
            <a:r>
              <a:rPr lang="en-IN" sz="2000" dirty="0" err="1"/>
              <a:t>Serial.println</a:t>
            </a:r>
            <a:r>
              <a:rPr lang="en-IN" sz="2000" dirty="0"/>
              <a:t>(distance);level =((25 -distance)/25.0)*100;Serial.println("level");</a:t>
            </a:r>
            <a:r>
              <a:rPr lang="en-IN" sz="2000" dirty="0" err="1"/>
              <a:t>Serial.println</a:t>
            </a:r>
            <a:r>
              <a:rPr lang="en-IN" sz="2000" dirty="0"/>
              <a:t>(level);delay(1000);</a:t>
            </a:r>
            <a:endParaRPr lang="en-IN" dirty="0"/>
          </a:p>
          <a:p>
            <a:endParaRPr lang="en-IN" dirty="0"/>
          </a:p>
        </p:txBody>
      </p:sp>
    </p:spTree>
    <p:extLst>
      <p:ext uri="{BB962C8B-B14F-4D97-AF65-F5344CB8AC3E}">
        <p14:creationId xmlns:p14="http://schemas.microsoft.com/office/powerpoint/2010/main" val="790174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AC0B-8D70-4AEE-8077-08FFF75FC4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A05DF4-C7E3-44C6-ACDB-CC4F97AF6766}"/>
              </a:ext>
            </a:extLst>
          </p:cNvPr>
          <p:cNvSpPr>
            <a:spLocks noGrp="1"/>
          </p:cNvSpPr>
          <p:nvPr>
            <p:ph idx="1"/>
          </p:nvPr>
        </p:nvSpPr>
        <p:spPr/>
        <p:txBody>
          <a:bodyPr/>
          <a:lstStyle/>
          <a:p>
            <a:pPr marL="0" indent="0">
              <a:buNone/>
            </a:pPr>
            <a:r>
              <a:rPr lang="en-IN" sz="2000" dirty="0" err="1"/>
              <a:t>WiFiClient</a:t>
            </a:r>
            <a:r>
              <a:rPr lang="en-IN" sz="2000" dirty="0"/>
              <a:t> client = </a:t>
            </a:r>
            <a:r>
              <a:rPr lang="en-IN" sz="2000" dirty="0" err="1"/>
              <a:t>server.available</a:t>
            </a:r>
            <a:r>
              <a:rPr lang="en-IN" sz="2000" dirty="0"/>
              <a:t>();</a:t>
            </a:r>
          </a:p>
          <a:p>
            <a:pPr marL="0" indent="0">
              <a:buNone/>
            </a:pPr>
            <a:r>
              <a:rPr lang="en-IN" sz="2000" dirty="0"/>
              <a:t>if (client){</a:t>
            </a:r>
            <a:r>
              <a:rPr lang="en-IN" sz="2000" dirty="0" err="1"/>
              <a:t>Serial.println</a:t>
            </a:r>
            <a:r>
              <a:rPr lang="en-IN" sz="2000" dirty="0"/>
              <a:t>("Web Client connected ");</a:t>
            </a:r>
          </a:p>
          <a:p>
            <a:pPr marL="0" indent="0">
              <a:buNone/>
            </a:pPr>
            <a:r>
              <a:rPr lang="en-IN" sz="2000" dirty="0"/>
              <a:t>String request = </a:t>
            </a:r>
            <a:r>
              <a:rPr lang="en-IN" sz="2000" dirty="0" err="1"/>
              <a:t>client.readStringUntil</a:t>
            </a:r>
            <a:r>
              <a:rPr lang="en-IN" sz="2000" dirty="0"/>
              <a:t>('\r’);</a:t>
            </a:r>
          </a:p>
          <a:p>
            <a:pPr marL="0" indent="0">
              <a:buNone/>
            </a:pPr>
            <a:r>
              <a:rPr lang="en-IN" sz="2000" dirty="0" err="1"/>
              <a:t>client.println</a:t>
            </a:r>
            <a:r>
              <a:rPr lang="en-IN" sz="2000" dirty="0"/>
              <a:t>("HTTP/1.1 200 OK");</a:t>
            </a:r>
          </a:p>
          <a:p>
            <a:pPr marL="0" indent="0">
              <a:buNone/>
            </a:pPr>
            <a:r>
              <a:rPr lang="en-IN" sz="2000" dirty="0" err="1"/>
              <a:t>client.println</a:t>
            </a:r>
            <a:r>
              <a:rPr lang="en-IN" sz="2000" dirty="0"/>
              <a:t>("Content-Type: text/html");</a:t>
            </a:r>
          </a:p>
          <a:p>
            <a:pPr marL="0" indent="0">
              <a:buNone/>
            </a:pPr>
            <a:r>
              <a:rPr lang="en-IN" sz="2000" dirty="0" err="1"/>
              <a:t>client.println</a:t>
            </a:r>
            <a:r>
              <a:rPr lang="en-IN" sz="2000" dirty="0"/>
              <a:t>("Connection: close"); // the connection will be closed after completion of the </a:t>
            </a:r>
            <a:r>
              <a:rPr lang="en-IN" sz="2000" dirty="0" err="1"/>
              <a:t>responseclient.println</a:t>
            </a:r>
            <a:r>
              <a:rPr lang="en-IN" sz="2000" dirty="0"/>
              <a:t>("Refresh: 10"); // update the page after 10 sec</a:t>
            </a:r>
          </a:p>
          <a:p>
            <a:pPr marL="0" indent="0">
              <a:buNone/>
            </a:pPr>
            <a:r>
              <a:rPr lang="en-IN" sz="2000" dirty="0" err="1"/>
              <a:t>client.println</a:t>
            </a:r>
            <a:r>
              <a:rPr lang="en-IN" sz="2000" dirty="0"/>
              <a:t>();</a:t>
            </a:r>
            <a:r>
              <a:rPr lang="en-IN" sz="2000" dirty="0" err="1"/>
              <a:t>client.println</a:t>
            </a:r>
            <a:r>
              <a:rPr lang="en-IN" sz="2000" dirty="0"/>
              <a:t>("&lt;!DOCTYPE HTML&gt;");</a:t>
            </a:r>
            <a:r>
              <a:rPr lang="en-IN" sz="2000" dirty="0" err="1"/>
              <a:t>client.println</a:t>
            </a:r>
            <a:r>
              <a:rPr lang="en-IN" sz="2000" dirty="0"/>
              <a:t>("&lt;html&gt;");</a:t>
            </a:r>
          </a:p>
          <a:p>
            <a:endParaRPr lang="en-IN" dirty="0"/>
          </a:p>
        </p:txBody>
      </p:sp>
    </p:spTree>
    <p:extLst>
      <p:ext uri="{BB962C8B-B14F-4D97-AF65-F5344CB8AC3E}">
        <p14:creationId xmlns:p14="http://schemas.microsoft.com/office/powerpoint/2010/main" val="2148194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7B70-D7A2-4791-8B7C-D34C7C1B9BA2}"/>
              </a:ext>
            </a:extLst>
          </p:cNvPr>
          <p:cNvSpPr>
            <a:spLocks noGrp="1"/>
          </p:cNvSpPr>
          <p:nvPr>
            <p:ph type="title"/>
          </p:nvPr>
        </p:nvSpPr>
        <p:spPr>
          <a:xfrm>
            <a:off x="1371600" y="685800"/>
            <a:ext cx="9601200" cy="752475"/>
          </a:xfrm>
        </p:spPr>
        <p:txBody>
          <a:bodyPr/>
          <a:lstStyle/>
          <a:p>
            <a:endParaRPr lang="en-IN" dirty="0"/>
          </a:p>
        </p:txBody>
      </p:sp>
      <p:sp>
        <p:nvSpPr>
          <p:cNvPr id="3" name="Content Placeholder 2">
            <a:extLst>
              <a:ext uri="{FF2B5EF4-FFF2-40B4-BE49-F238E27FC236}">
                <a16:creationId xmlns:a16="http://schemas.microsoft.com/office/drawing/2014/main" id="{2582F684-B68F-46EC-807B-D6A9991B6DDB}"/>
              </a:ext>
            </a:extLst>
          </p:cNvPr>
          <p:cNvSpPr>
            <a:spLocks noGrp="1"/>
          </p:cNvSpPr>
          <p:nvPr>
            <p:ph idx="1"/>
          </p:nvPr>
        </p:nvSpPr>
        <p:spPr>
          <a:xfrm>
            <a:off x="1371600" y="1657350"/>
            <a:ext cx="9601200" cy="4804410"/>
          </a:xfrm>
        </p:spPr>
        <p:txBody>
          <a:bodyPr>
            <a:normAutofit/>
          </a:bodyPr>
          <a:lstStyle/>
          <a:p>
            <a:pPr marL="0" indent="0">
              <a:buNone/>
            </a:pPr>
            <a:r>
              <a:rPr lang="en-IN" dirty="0" err="1"/>
              <a:t>client.println</a:t>
            </a:r>
            <a:r>
              <a:rPr lang="en-IN" dirty="0"/>
              <a:t>("&lt;style&gt;html {</a:t>
            </a:r>
          </a:p>
          <a:p>
            <a:pPr marL="0" indent="0">
              <a:buNone/>
            </a:pPr>
            <a:r>
              <a:rPr lang="en-IN" dirty="0"/>
              <a:t> font-family: Cairo; display: block; margin: 0px auto;</a:t>
            </a:r>
          </a:p>
          <a:p>
            <a:pPr marL="0" indent="0">
              <a:buNone/>
            </a:pPr>
            <a:r>
              <a:rPr lang="en-IN" dirty="0"/>
              <a:t> text-align: </a:t>
            </a:r>
            <a:r>
              <a:rPr lang="en-IN" dirty="0" err="1"/>
              <a:t>center;color</a:t>
            </a:r>
            <a:r>
              <a:rPr lang="en-IN" dirty="0"/>
              <a:t>: #333333; background-</a:t>
            </a:r>
            <a:r>
              <a:rPr lang="en-IN" dirty="0" err="1"/>
              <a:t>color</a:t>
            </a:r>
            <a:r>
              <a:rPr lang="en-IN" dirty="0"/>
              <a:t>: ##f3ffee;}");client.println("body{margin-top: 50px;}");</a:t>
            </a:r>
          </a:p>
          <a:p>
            <a:pPr marL="0" indent="0">
              <a:buNone/>
            </a:pPr>
            <a:r>
              <a:rPr lang="en-IN" dirty="0" err="1"/>
              <a:t>client.println</a:t>
            </a:r>
            <a:r>
              <a:rPr lang="en-IN" dirty="0"/>
              <a:t>("h1 {margin: 50px auto 30px; font-size: 50px; text-align: </a:t>
            </a:r>
            <a:r>
              <a:rPr lang="en-IN" dirty="0" err="1"/>
              <a:t>center</a:t>
            </a:r>
            <a:r>
              <a:rPr lang="en-IN" dirty="0"/>
              <a:t>;}");</a:t>
            </a:r>
          </a:p>
          <a:p>
            <a:pPr marL="0" indent="0">
              <a:buNone/>
            </a:pPr>
            <a:r>
              <a:rPr lang="en-IN" dirty="0" err="1"/>
              <a:t>client.println</a:t>
            </a:r>
            <a:r>
              <a:rPr lang="en-IN" dirty="0"/>
              <a:t>(".</a:t>
            </a:r>
            <a:r>
              <a:rPr lang="en-IN" dirty="0" err="1"/>
              <a:t>side_adjust</a:t>
            </a:r>
            <a:r>
              <a:rPr lang="en-IN" dirty="0"/>
              <a:t>{display: </a:t>
            </a:r>
            <a:r>
              <a:rPr lang="en-IN" dirty="0" err="1"/>
              <a:t>inline-block;vertical-align</a:t>
            </a:r>
            <a:r>
              <a:rPr lang="en-IN" dirty="0"/>
              <a:t>: </a:t>
            </a:r>
            <a:r>
              <a:rPr lang="en-IN" dirty="0" err="1"/>
              <a:t>middle;position</a:t>
            </a:r>
            <a:r>
              <a:rPr lang="en-IN" dirty="0"/>
              <a:t>: relative;}");</a:t>
            </a:r>
          </a:p>
          <a:p>
            <a:pPr marL="0" indent="0">
              <a:buNone/>
            </a:pPr>
            <a:r>
              <a:rPr lang="en-IN" dirty="0" err="1"/>
              <a:t>client.println</a:t>
            </a:r>
            <a:r>
              <a:rPr lang="en-IN" dirty="0"/>
              <a:t>(".text1{font-weight: 180; padding-left: 5px; font-size: 50px; width: 170px; text-align: left; </a:t>
            </a:r>
            <a:r>
              <a:rPr lang="en-IN" dirty="0" err="1"/>
              <a:t>color</a:t>
            </a:r>
            <a:r>
              <a:rPr lang="en-IN" dirty="0"/>
              <a:t>: #3498db;}");</a:t>
            </a:r>
          </a:p>
          <a:p>
            <a:pPr marL="0" indent="0">
              <a:buNone/>
            </a:pPr>
            <a:r>
              <a:rPr lang="en-IN" dirty="0" err="1"/>
              <a:t>client.println</a:t>
            </a:r>
            <a:r>
              <a:rPr lang="en-IN" dirty="0"/>
              <a:t>(".data1{font-weight: 180; padding-left: 1px; font-size: 50px;color: #3498db;}");client.println(".data{padding: 1px;}");</a:t>
            </a:r>
            <a:r>
              <a:rPr lang="en-IN" dirty="0" err="1"/>
              <a:t>client.println</a:t>
            </a:r>
            <a:r>
              <a:rPr lang="en-IN" dirty="0"/>
              <a:t>("&lt;/style&gt;");</a:t>
            </a:r>
            <a:r>
              <a:rPr lang="en-IN" dirty="0" err="1"/>
              <a:t>client.println</a:t>
            </a:r>
            <a:r>
              <a:rPr lang="en-IN" dirty="0"/>
              <a:t>("&lt;/head&gt;");</a:t>
            </a:r>
            <a:r>
              <a:rPr lang="en-IN" dirty="0" err="1"/>
              <a:t>client.println</a:t>
            </a:r>
            <a:r>
              <a:rPr lang="en-IN" dirty="0"/>
              <a:t>("&lt;body&gt;");</a:t>
            </a:r>
            <a:r>
              <a:rPr lang="en-IN" dirty="0" err="1"/>
              <a:t>client.println</a:t>
            </a:r>
            <a:r>
              <a:rPr lang="en-IN" dirty="0"/>
              <a:t>("&lt;div id=\"webpage\"&gt;");</a:t>
            </a:r>
            <a:r>
              <a:rPr lang="en-IN" dirty="0" err="1"/>
              <a:t>client.println</a:t>
            </a:r>
            <a:r>
              <a:rPr lang="en-IN" dirty="0"/>
              <a:t>("&lt;h1&gt;IoT Based Dustbin&lt;/h1&gt;");</a:t>
            </a:r>
          </a:p>
          <a:p>
            <a:endParaRPr lang="en-IN" dirty="0"/>
          </a:p>
        </p:txBody>
      </p:sp>
    </p:spTree>
    <p:extLst>
      <p:ext uri="{BB962C8B-B14F-4D97-AF65-F5344CB8AC3E}">
        <p14:creationId xmlns:p14="http://schemas.microsoft.com/office/powerpoint/2010/main" val="386616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3F671-6798-432B-B7C7-1C65410D38D8}"/>
              </a:ext>
            </a:extLst>
          </p:cNvPr>
          <p:cNvSpPr>
            <a:spLocks noGrp="1"/>
          </p:cNvSpPr>
          <p:nvPr>
            <p:ph type="title"/>
          </p:nvPr>
        </p:nvSpPr>
        <p:spPr>
          <a:xfrm>
            <a:off x="1371600" y="685800"/>
            <a:ext cx="9601200" cy="819150"/>
          </a:xfrm>
        </p:spPr>
        <p:txBody>
          <a:bodyPr/>
          <a:lstStyle/>
          <a:p>
            <a:endParaRPr lang="en-IN" dirty="0"/>
          </a:p>
        </p:txBody>
      </p:sp>
      <p:sp>
        <p:nvSpPr>
          <p:cNvPr id="3" name="Content Placeholder 2">
            <a:extLst>
              <a:ext uri="{FF2B5EF4-FFF2-40B4-BE49-F238E27FC236}">
                <a16:creationId xmlns:a16="http://schemas.microsoft.com/office/drawing/2014/main" id="{1BC1E603-7276-44B6-B3EE-93C7AD6398DA}"/>
              </a:ext>
            </a:extLst>
          </p:cNvPr>
          <p:cNvSpPr>
            <a:spLocks noGrp="1"/>
          </p:cNvSpPr>
          <p:nvPr>
            <p:ph idx="1"/>
          </p:nvPr>
        </p:nvSpPr>
        <p:spPr>
          <a:xfrm>
            <a:off x="1371600" y="1743075"/>
            <a:ext cx="9601200" cy="4124325"/>
          </a:xfrm>
        </p:spPr>
        <p:txBody>
          <a:bodyPr>
            <a:normAutofit/>
          </a:bodyPr>
          <a:lstStyle/>
          <a:p>
            <a:pPr marL="0" indent="0">
              <a:buNone/>
            </a:pPr>
            <a:r>
              <a:rPr lang="en-IN" sz="2000" dirty="0" err="1"/>
              <a:t>client.println</a:t>
            </a:r>
            <a:r>
              <a:rPr lang="en-IN" sz="2000" dirty="0"/>
              <a:t>("&lt;div class=\"data\"&gt;");</a:t>
            </a:r>
          </a:p>
          <a:p>
            <a:pPr marL="0" indent="0">
              <a:buNone/>
            </a:pPr>
            <a:r>
              <a:rPr lang="en-IN" sz="2000" dirty="0" err="1"/>
              <a:t>client.println</a:t>
            </a:r>
            <a:r>
              <a:rPr lang="en-IN" sz="2000" dirty="0"/>
              <a:t>("&lt;div class=\"</a:t>
            </a:r>
            <a:r>
              <a:rPr lang="en-IN" sz="2000" dirty="0" err="1"/>
              <a:t>side_adjust</a:t>
            </a:r>
            <a:r>
              <a:rPr lang="en-IN" sz="2000" dirty="0"/>
              <a:t> text1\"&gt;Status:&lt;/div&gt;");</a:t>
            </a:r>
          </a:p>
          <a:p>
            <a:pPr marL="0" indent="0">
              <a:buNone/>
            </a:pPr>
            <a:r>
              <a:rPr lang="en-IN" sz="2000" dirty="0" err="1"/>
              <a:t>client.println</a:t>
            </a:r>
            <a:r>
              <a:rPr lang="en-IN" sz="2000" dirty="0"/>
              <a:t>("&lt;div class=\"</a:t>
            </a:r>
            <a:r>
              <a:rPr lang="en-IN" sz="2000" dirty="0" err="1"/>
              <a:t>side_adjust</a:t>
            </a:r>
            <a:r>
              <a:rPr lang="en-IN" sz="2000" dirty="0"/>
              <a:t> data1\"&gt;");</a:t>
            </a:r>
            <a:r>
              <a:rPr lang="en-IN" sz="2000" dirty="0" err="1"/>
              <a:t>client.print</a:t>
            </a:r>
            <a:r>
              <a:rPr lang="en-IN" sz="2000" dirty="0"/>
              <a:t>(level);</a:t>
            </a:r>
            <a:r>
              <a:rPr lang="en-IN" sz="2000" dirty="0" err="1"/>
              <a:t>client.println</a:t>
            </a:r>
            <a:r>
              <a:rPr lang="en-IN" sz="2000" dirty="0"/>
              <a:t>("&lt;div class=\"</a:t>
            </a:r>
            <a:r>
              <a:rPr lang="en-IN" sz="2000" dirty="0" err="1"/>
              <a:t>side_adjust</a:t>
            </a:r>
            <a:r>
              <a:rPr lang="en-IN" sz="2000" dirty="0"/>
              <a:t> text1\"&gt;% filled&lt;/div&gt;");</a:t>
            </a:r>
          </a:p>
          <a:p>
            <a:pPr marL="0" indent="0">
              <a:buNone/>
            </a:pPr>
            <a:r>
              <a:rPr lang="en-IN" sz="2000" dirty="0" err="1"/>
              <a:t>client.println</a:t>
            </a:r>
            <a:r>
              <a:rPr lang="en-IN" sz="2000" dirty="0"/>
              <a:t>("&lt;/div&gt;");</a:t>
            </a:r>
            <a:r>
              <a:rPr lang="en-IN" sz="2000" dirty="0" err="1"/>
              <a:t>client.println</a:t>
            </a:r>
            <a:r>
              <a:rPr lang="en-IN" sz="2000" dirty="0"/>
              <a:t>("&lt;/div&gt;");</a:t>
            </a:r>
          </a:p>
          <a:p>
            <a:pPr marL="0" indent="0">
              <a:buNone/>
            </a:pPr>
            <a:r>
              <a:rPr lang="en-IN" sz="2000" dirty="0" err="1"/>
              <a:t>client.println</a:t>
            </a:r>
            <a:r>
              <a:rPr lang="en-IN" sz="2000" dirty="0"/>
              <a:t>("&lt;/body&gt;");</a:t>
            </a:r>
            <a:r>
              <a:rPr lang="en-IN" sz="2000" dirty="0" err="1"/>
              <a:t>client.println</a:t>
            </a:r>
            <a:r>
              <a:rPr lang="en-IN" sz="2000" dirty="0"/>
              <a:t>("&lt;/html&gt;");//</a:t>
            </a:r>
          </a:p>
          <a:p>
            <a:pPr marL="0" indent="0">
              <a:buNone/>
            </a:pPr>
            <a:r>
              <a:rPr lang="en-IN" sz="2000" dirty="0" err="1"/>
              <a:t>client.println</a:t>
            </a:r>
            <a:r>
              <a:rPr lang="en-IN" sz="2000" dirty="0"/>
              <a:t>("&lt;h1&gt;Level Indicator&lt;/h1&gt;");if ( level &gt;= 70) {</a:t>
            </a:r>
            <a:r>
              <a:rPr lang="en-IN" sz="2000" dirty="0" err="1"/>
              <a:t>send_event</a:t>
            </a:r>
            <a:r>
              <a:rPr lang="en-IN" sz="2000" dirty="0"/>
              <a:t>("</a:t>
            </a:r>
            <a:r>
              <a:rPr lang="en-IN" sz="2000" dirty="0" err="1"/>
              <a:t>dustbin_event</a:t>
            </a:r>
            <a:r>
              <a:rPr lang="en-IN" sz="2000" dirty="0"/>
              <a:t>");}}}void </a:t>
            </a:r>
            <a:r>
              <a:rPr lang="en-IN" sz="2000" dirty="0" err="1"/>
              <a:t>send_event</a:t>
            </a:r>
            <a:r>
              <a:rPr lang="en-IN" sz="2000" dirty="0"/>
              <a:t>(</a:t>
            </a:r>
            <a:r>
              <a:rPr lang="en-IN" sz="2000" dirty="0" err="1"/>
              <a:t>const</a:t>
            </a:r>
            <a:r>
              <a:rPr lang="en-IN" sz="2000" dirty="0"/>
              <a:t> char *event){</a:t>
            </a:r>
          </a:p>
          <a:p>
            <a:pPr marL="0" indent="0">
              <a:buNone/>
            </a:pPr>
            <a:r>
              <a:rPr lang="en-IN" sz="2000" dirty="0" err="1"/>
              <a:t>Serial.print</a:t>
            </a:r>
            <a:r>
              <a:rPr lang="en-IN" sz="2000" dirty="0"/>
              <a:t>("Connecting to ");</a:t>
            </a:r>
            <a:r>
              <a:rPr lang="en-IN" sz="2000" dirty="0" err="1"/>
              <a:t>Serial.println</a:t>
            </a:r>
            <a:r>
              <a:rPr lang="en-IN" sz="2000" dirty="0"/>
              <a:t>(host);// Use </a:t>
            </a:r>
            <a:r>
              <a:rPr lang="en-IN" sz="2000" dirty="0" err="1"/>
              <a:t>WiFiClient</a:t>
            </a:r>
            <a:r>
              <a:rPr lang="en-IN" sz="2000" dirty="0"/>
              <a:t> class to create TCP </a:t>
            </a:r>
            <a:r>
              <a:rPr lang="en-IN" sz="2000" dirty="0" err="1"/>
              <a:t>connectionsWiFiClient</a:t>
            </a:r>
            <a:r>
              <a:rPr lang="en-IN" sz="2000" dirty="0"/>
              <a:t> </a:t>
            </a:r>
            <a:r>
              <a:rPr lang="en-IN" sz="2000" dirty="0" err="1"/>
              <a:t>client;const</a:t>
            </a:r>
            <a:r>
              <a:rPr lang="en-IN" sz="2000" dirty="0"/>
              <a:t> int </a:t>
            </a:r>
            <a:r>
              <a:rPr lang="en-IN" sz="2000" dirty="0" err="1"/>
              <a:t>httpPort</a:t>
            </a:r>
            <a:r>
              <a:rPr lang="en-IN" sz="2000" dirty="0"/>
              <a:t> = 80;if (!</a:t>
            </a:r>
            <a:r>
              <a:rPr lang="en-IN" sz="2000" dirty="0" err="1"/>
              <a:t>client.connect</a:t>
            </a:r>
            <a:r>
              <a:rPr lang="en-IN" sz="2000" dirty="0"/>
              <a:t>(host, </a:t>
            </a:r>
            <a:r>
              <a:rPr lang="en-IN" sz="2000" dirty="0" err="1"/>
              <a:t>httpPort</a:t>
            </a:r>
            <a:r>
              <a:rPr lang="en-IN" sz="2000" dirty="0"/>
              <a:t>))</a:t>
            </a:r>
          </a:p>
          <a:p>
            <a:endParaRPr lang="en-IN" dirty="0"/>
          </a:p>
        </p:txBody>
      </p:sp>
    </p:spTree>
    <p:extLst>
      <p:ext uri="{BB962C8B-B14F-4D97-AF65-F5344CB8AC3E}">
        <p14:creationId xmlns:p14="http://schemas.microsoft.com/office/powerpoint/2010/main" val="373166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8030-E2D1-478D-96B8-8E4F9C43329C}"/>
              </a:ext>
            </a:extLst>
          </p:cNvPr>
          <p:cNvSpPr>
            <a:spLocks noGrp="1"/>
          </p:cNvSpPr>
          <p:nvPr>
            <p:ph type="title"/>
          </p:nvPr>
        </p:nvSpPr>
        <p:spPr>
          <a:xfrm>
            <a:off x="1371600" y="685800"/>
            <a:ext cx="9601200" cy="990600"/>
          </a:xfrm>
        </p:spPr>
        <p:txBody>
          <a:bodyPr/>
          <a:lstStyle/>
          <a:p>
            <a:endParaRPr lang="en-IN" dirty="0"/>
          </a:p>
        </p:txBody>
      </p:sp>
      <p:sp>
        <p:nvSpPr>
          <p:cNvPr id="3" name="Content Placeholder 2">
            <a:extLst>
              <a:ext uri="{FF2B5EF4-FFF2-40B4-BE49-F238E27FC236}">
                <a16:creationId xmlns:a16="http://schemas.microsoft.com/office/drawing/2014/main" id="{E5992066-B247-497E-8E62-27CCD06312DF}"/>
              </a:ext>
            </a:extLst>
          </p:cNvPr>
          <p:cNvSpPr>
            <a:spLocks noGrp="1"/>
          </p:cNvSpPr>
          <p:nvPr>
            <p:ph idx="1"/>
          </p:nvPr>
        </p:nvSpPr>
        <p:spPr>
          <a:xfrm>
            <a:off x="1371600" y="2019300"/>
            <a:ext cx="9601200" cy="3848100"/>
          </a:xfrm>
        </p:spPr>
        <p:txBody>
          <a:bodyPr>
            <a:normAutofit fontScale="92500" lnSpcReduction="10000"/>
          </a:bodyPr>
          <a:lstStyle/>
          <a:p>
            <a:pPr marL="0" indent="0">
              <a:buNone/>
            </a:pPr>
            <a:r>
              <a:rPr lang="en-IN" sz="2000" dirty="0"/>
              <a:t>{</a:t>
            </a:r>
            <a:r>
              <a:rPr lang="en-IN" sz="2000" dirty="0" err="1"/>
              <a:t>Serial.println</a:t>
            </a:r>
            <a:r>
              <a:rPr lang="en-IN" sz="2000" dirty="0"/>
              <a:t>("Connection failed");return;}// We now create a URI</a:t>
            </a:r>
          </a:p>
          <a:p>
            <a:pPr marL="0" indent="0">
              <a:buNone/>
            </a:pPr>
            <a:r>
              <a:rPr lang="en-IN" sz="2000" dirty="0"/>
              <a:t> for the </a:t>
            </a:r>
            <a:r>
              <a:rPr lang="en-IN" sz="2000" dirty="0" err="1"/>
              <a:t>requestString</a:t>
            </a:r>
            <a:r>
              <a:rPr lang="en-IN" sz="2000" dirty="0"/>
              <a:t> </a:t>
            </a:r>
            <a:r>
              <a:rPr lang="en-IN" sz="2000" dirty="0" err="1"/>
              <a:t>url</a:t>
            </a:r>
            <a:r>
              <a:rPr lang="en-IN" sz="2000" dirty="0"/>
              <a:t> = "/trigger/";</a:t>
            </a:r>
            <a:r>
              <a:rPr lang="en-IN" sz="2000" dirty="0" err="1"/>
              <a:t>url</a:t>
            </a:r>
            <a:r>
              <a:rPr lang="en-IN" sz="2000" dirty="0"/>
              <a:t> += </a:t>
            </a:r>
            <a:r>
              <a:rPr lang="en-IN" sz="2000" dirty="0" err="1"/>
              <a:t>event;url</a:t>
            </a:r>
            <a:r>
              <a:rPr lang="en-IN" sz="2000" dirty="0"/>
              <a:t> += "/with/key/";</a:t>
            </a:r>
            <a:r>
              <a:rPr lang="en-IN" sz="2000" dirty="0" err="1"/>
              <a:t>url</a:t>
            </a:r>
            <a:r>
              <a:rPr lang="en-IN" sz="2000" dirty="0"/>
              <a:t> += </a:t>
            </a:r>
            <a:r>
              <a:rPr lang="en-IN" sz="2000" dirty="0" err="1"/>
              <a:t>privateKey</a:t>
            </a:r>
            <a:r>
              <a:rPr lang="en-IN" sz="2000" dirty="0"/>
              <a:t>;</a:t>
            </a:r>
          </a:p>
          <a:p>
            <a:pPr marL="0" indent="0">
              <a:buNone/>
            </a:pPr>
            <a:r>
              <a:rPr lang="en-IN" sz="2000" dirty="0" err="1"/>
              <a:t>Serial.print</a:t>
            </a:r>
            <a:r>
              <a:rPr lang="en-IN" sz="2000" dirty="0"/>
              <a:t>("Requesting URL: ");</a:t>
            </a:r>
          </a:p>
          <a:p>
            <a:pPr marL="0" indent="0">
              <a:buNone/>
            </a:pPr>
            <a:r>
              <a:rPr lang="en-IN" sz="2000" dirty="0" err="1"/>
              <a:t>Serial.println</a:t>
            </a:r>
            <a:r>
              <a:rPr lang="en-IN" sz="2000" dirty="0"/>
              <a:t>(</a:t>
            </a:r>
            <a:r>
              <a:rPr lang="en-IN" sz="2000" dirty="0" err="1"/>
              <a:t>url</a:t>
            </a:r>
            <a:r>
              <a:rPr lang="en-IN" sz="2000" dirty="0"/>
              <a:t>);// This will send the request to the server</a:t>
            </a:r>
          </a:p>
          <a:p>
            <a:pPr marL="0" indent="0">
              <a:buNone/>
            </a:pPr>
            <a:r>
              <a:rPr lang="en-IN" sz="2000" dirty="0" err="1"/>
              <a:t>client.print</a:t>
            </a:r>
            <a:r>
              <a:rPr lang="en-IN" sz="2000" dirty="0"/>
              <a:t>(String("GET ") + </a:t>
            </a:r>
            <a:r>
              <a:rPr lang="en-IN" sz="2000" dirty="0" err="1"/>
              <a:t>url</a:t>
            </a:r>
            <a:r>
              <a:rPr lang="en-IN" sz="2000" dirty="0"/>
              <a:t> + " HTTP/1.1\r\n" +"Host: " + host + "\r\n" +"Connection: close\r\n\r\n");</a:t>
            </a:r>
          </a:p>
          <a:p>
            <a:pPr marL="0" indent="0">
              <a:buNone/>
            </a:pPr>
            <a:r>
              <a:rPr lang="en-IN" sz="2000" dirty="0"/>
              <a:t>while(</a:t>
            </a:r>
            <a:r>
              <a:rPr lang="en-IN" sz="2000" dirty="0" err="1"/>
              <a:t>client.connected</a:t>
            </a:r>
            <a:r>
              <a:rPr lang="en-IN" sz="2000" dirty="0"/>
              <a:t>()){if(</a:t>
            </a:r>
            <a:r>
              <a:rPr lang="en-IN" sz="2000" dirty="0" err="1"/>
              <a:t>client.available</a:t>
            </a:r>
            <a:r>
              <a:rPr lang="en-IN" sz="2000" dirty="0"/>
              <a:t>())</a:t>
            </a:r>
          </a:p>
          <a:p>
            <a:pPr marL="0" indent="0">
              <a:buNone/>
            </a:pPr>
            <a:r>
              <a:rPr lang="en-IN" sz="2000" dirty="0"/>
              <a:t>{</a:t>
            </a:r>
          </a:p>
          <a:p>
            <a:pPr marL="0" indent="0">
              <a:buNone/>
            </a:pPr>
            <a:r>
              <a:rPr lang="en-IN" sz="2000" dirty="0"/>
              <a:t>String line = </a:t>
            </a:r>
            <a:r>
              <a:rPr lang="en-IN" sz="2000" dirty="0" err="1"/>
              <a:t>client.readStringUntil</a:t>
            </a:r>
            <a:r>
              <a:rPr lang="en-IN" sz="2000" dirty="0"/>
              <a:t>('\r');</a:t>
            </a:r>
            <a:r>
              <a:rPr lang="en-IN" sz="2000" dirty="0" err="1"/>
              <a:t>Serial.print</a:t>
            </a:r>
            <a:r>
              <a:rPr lang="en-IN" sz="2000" dirty="0"/>
              <a:t>(line);} </a:t>
            </a:r>
          </a:p>
          <a:p>
            <a:pPr marL="0" indent="0">
              <a:buNone/>
            </a:pPr>
            <a:r>
              <a:rPr lang="en-IN" sz="2000" dirty="0"/>
              <a:t>else {// No data yet, wait a </a:t>
            </a:r>
            <a:r>
              <a:rPr lang="en-IN" sz="2000" dirty="0" err="1"/>
              <a:t>bitdelay</a:t>
            </a:r>
            <a:r>
              <a:rPr lang="en-IN" sz="2000" dirty="0"/>
              <a:t>(50);};}</a:t>
            </a:r>
          </a:p>
          <a:p>
            <a:endParaRPr lang="en-IN" dirty="0"/>
          </a:p>
        </p:txBody>
      </p:sp>
    </p:spTree>
    <p:extLst>
      <p:ext uri="{BB962C8B-B14F-4D97-AF65-F5344CB8AC3E}">
        <p14:creationId xmlns:p14="http://schemas.microsoft.com/office/powerpoint/2010/main" val="251959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8704-1CE1-43E5-A681-D85C15359EFD}"/>
              </a:ext>
            </a:extLst>
          </p:cNvPr>
          <p:cNvSpPr>
            <a:spLocks noGrp="1"/>
          </p:cNvSpPr>
          <p:nvPr>
            <p:ph type="title"/>
          </p:nvPr>
        </p:nvSpPr>
        <p:spPr/>
        <p:txBody>
          <a:bodyPr/>
          <a:lstStyle/>
          <a:p>
            <a:r>
              <a:rPr lang="en-IN" dirty="0"/>
              <a:t>SERVO MOTOR AND PIR SENSOR</a:t>
            </a:r>
          </a:p>
        </p:txBody>
      </p:sp>
      <p:sp>
        <p:nvSpPr>
          <p:cNvPr id="3" name="Content Placeholder 2">
            <a:extLst>
              <a:ext uri="{FF2B5EF4-FFF2-40B4-BE49-F238E27FC236}">
                <a16:creationId xmlns:a16="http://schemas.microsoft.com/office/drawing/2014/main" id="{C2A8DDF1-7B5B-4E05-8269-6C29DC933C5B}"/>
              </a:ext>
            </a:extLst>
          </p:cNvPr>
          <p:cNvSpPr>
            <a:spLocks noGrp="1"/>
          </p:cNvSpPr>
          <p:nvPr>
            <p:ph idx="1"/>
          </p:nvPr>
        </p:nvSpPr>
        <p:spPr>
          <a:xfrm>
            <a:off x="1371600" y="1706880"/>
            <a:ext cx="9601200" cy="4160520"/>
          </a:xfrm>
        </p:spPr>
        <p:txBody>
          <a:bodyPr>
            <a:normAutofit/>
          </a:bodyPr>
          <a:lstStyle/>
          <a:p>
            <a:pPr marL="0" indent="0">
              <a:buNone/>
            </a:pPr>
            <a:r>
              <a:rPr lang="en-IN" dirty="0"/>
              <a:t>#include &lt;</a:t>
            </a:r>
            <a:r>
              <a:rPr lang="en-IN" dirty="0" err="1"/>
              <a:t>Servo.h</a:t>
            </a:r>
            <a:r>
              <a:rPr lang="en-IN" dirty="0"/>
              <a:t>&gt;</a:t>
            </a:r>
          </a:p>
          <a:p>
            <a:pPr marL="0" indent="0">
              <a:buNone/>
            </a:pPr>
            <a:r>
              <a:rPr lang="en-IN" dirty="0"/>
              <a:t>Servo </a:t>
            </a:r>
            <a:r>
              <a:rPr lang="en-IN" dirty="0" err="1"/>
              <a:t>myservo;int</a:t>
            </a:r>
            <a:r>
              <a:rPr lang="en-IN" dirty="0"/>
              <a:t> </a:t>
            </a:r>
            <a:r>
              <a:rPr lang="en-IN" dirty="0" err="1"/>
              <a:t>pos</a:t>
            </a:r>
            <a:r>
              <a:rPr lang="en-IN" dirty="0"/>
              <a:t>=0;</a:t>
            </a:r>
          </a:p>
          <a:p>
            <a:pPr marL="0" indent="0">
              <a:buNone/>
            </a:pPr>
            <a:r>
              <a:rPr lang="en-IN" dirty="0"/>
              <a:t>void setup(){</a:t>
            </a:r>
            <a:r>
              <a:rPr lang="en-IN" dirty="0" err="1"/>
              <a:t>pinMode</a:t>
            </a:r>
            <a:r>
              <a:rPr lang="en-IN" dirty="0"/>
              <a:t>(7, INPUT);</a:t>
            </a:r>
          </a:p>
          <a:p>
            <a:pPr marL="0" indent="0">
              <a:buNone/>
            </a:pPr>
            <a:r>
              <a:rPr lang="en-IN" dirty="0" err="1"/>
              <a:t>myservo.attach</a:t>
            </a:r>
            <a:r>
              <a:rPr lang="en-IN" dirty="0"/>
              <a:t>(11);</a:t>
            </a:r>
            <a:r>
              <a:rPr lang="en-IN" dirty="0" err="1"/>
              <a:t>myservo.write</a:t>
            </a:r>
            <a:r>
              <a:rPr lang="en-IN" dirty="0"/>
              <a:t>(0);  }</a:t>
            </a:r>
          </a:p>
          <a:p>
            <a:pPr marL="0" indent="0">
              <a:buNone/>
            </a:pPr>
            <a:r>
              <a:rPr lang="en-IN" dirty="0"/>
              <a:t>void loop()</a:t>
            </a:r>
          </a:p>
          <a:p>
            <a:pPr marL="0" indent="0">
              <a:buNone/>
            </a:pPr>
            <a:r>
              <a:rPr lang="en-IN" dirty="0"/>
              <a:t>{    if(</a:t>
            </a:r>
            <a:r>
              <a:rPr lang="en-IN" dirty="0" err="1"/>
              <a:t>digitalRead</a:t>
            </a:r>
            <a:r>
              <a:rPr lang="en-IN" dirty="0"/>
              <a:t>(7)==HIGH) </a:t>
            </a:r>
          </a:p>
          <a:p>
            <a:pPr marL="0" indent="0">
              <a:buNone/>
            </a:pPr>
            <a:r>
              <a:rPr lang="en-IN" dirty="0"/>
              <a:t> {    for(</a:t>
            </a:r>
            <a:r>
              <a:rPr lang="en-IN" dirty="0" err="1"/>
              <a:t>pos</a:t>
            </a:r>
            <a:r>
              <a:rPr lang="en-IN" dirty="0"/>
              <a:t>=0;pos&lt;=90;pos+=1)</a:t>
            </a:r>
          </a:p>
          <a:p>
            <a:pPr marL="0" indent="0">
              <a:buNone/>
            </a:pPr>
            <a:r>
              <a:rPr lang="en-IN" dirty="0"/>
              <a:t>{      </a:t>
            </a:r>
            <a:r>
              <a:rPr lang="en-IN" dirty="0" err="1"/>
              <a:t>myservo.write</a:t>
            </a:r>
            <a:r>
              <a:rPr lang="en-IN" dirty="0"/>
              <a:t>(</a:t>
            </a:r>
            <a:r>
              <a:rPr lang="en-IN" dirty="0" err="1"/>
              <a:t>pos</a:t>
            </a:r>
            <a:r>
              <a:rPr lang="en-IN" dirty="0"/>
              <a:t>);      delay(10);    }    </a:t>
            </a:r>
          </a:p>
          <a:p>
            <a:pPr marL="0" indent="0">
              <a:buNone/>
            </a:pPr>
            <a:r>
              <a:rPr lang="en-IN" dirty="0"/>
              <a:t>delay(5000);  }  else {    </a:t>
            </a:r>
            <a:r>
              <a:rPr lang="en-IN" dirty="0" err="1"/>
              <a:t>myservo.write</a:t>
            </a:r>
            <a:r>
              <a:rPr lang="en-IN" dirty="0"/>
              <a:t>(0);  }}</a:t>
            </a:r>
          </a:p>
        </p:txBody>
      </p:sp>
    </p:spTree>
    <p:extLst>
      <p:ext uri="{BB962C8B-B14F-4D97-AF65-F5344CB8AC3E}">
        <p14:creationId xmlns:p14="http://schemas.microsoft.com/office/powerpoint/2010/main" val="49256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067E-77DD-4B74-AB07-8D5CAF033440}"/>
              </a:ext>
            </a:extLst>
          </p:cNvPr>
          <p:cNvSpPr>
            <a:spLocks noGrp="1"/>
          </p:cNvSpPr>
          <p:nvPr>
            <p:ph type="title"/>
          </p:nvPr>
        </p:nvSpPr>
        <p:spPr>
          <a:xfrm>
            <a:off x="1438275" y="2962275"/>
            <a:ext cx="9601200" cy="1485900"/>
          </a:xfrm>
        </p:spPr>
        <p:txBody>
          <a:bodyPr/>
          <a:lstStyle/>
          <a:p>
            <a:pPr algn="ctr"/>
            <a:r>
              <a:rPr lang="en-IN" dirty="0"/>
              <a:t>OUTPUTS</a:t>
            </a:r>
          </a:p>
        </p:txBody>
      </p:sp>
    </p:spTree>
    <p:extLst>
      <p:ext uri="{BB962C8B-B14F-4D97-AF65-F5344CB8AC3E}">
        <p14:creationId xmlns:p14="http://schemas.microsoft.com/office/powerpoint/2010/main" val="208197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0D3D-6C3F-41D0-B26B-364C5589ADAA}"/>
              </a:ext>
            </a:extLst>
          </p:cNvPr>
          <p:cNvPicPr>
            <a:picLocks noChangeAspect="1"/>
          </p:cNvPicPr>
          <p:nvPr/>
        </p:nvPicPr>
        <p:blipFill>
          <a:blip r:embed="rId2"/>
          <a:stretch>
            <a:fillRect/>
          </a:stretch>
        </p:blipFill>
        <p:spPr>
          <a:xfrm>
            <a:off x="1109663" y="1122891"/>
            <a:ext cx="2738438" cy="4868334"/>
          </a:xfrm>
          <a:prstGeom prst="rect">
            <a:avLst/>
          </a:prstGeom>
        </p:spPr>
      </p:pic>
      <p:pic>
        <p:nvPicPr>
          <p:cNvPr id="5" name="Picture 4">
            <a:extLst>
              <a:ext uri="{FF2B5EF4-FFF2-40B4-BE49-F238E27FC236}">
                <a16:creationId xmlns:a16="http://schemas.microsoft.com/office/drawing/2014/main" id="{BC7840D8-4279-48AB-8791-FA40BB4488F3}"/>
              </a:ext>
            </a:extLst>
          </p:cNvPr>
          <p:cNvPicPr>
            <a:picLocks noChangeAspect="1"/>
          </p:cNvPicPr>
          <p:nvPr/>
        </p:nvPicPr>
        <p:blipFill>
          <a:blip r:embed="rId3"/>
          <a:stretch>
            <a:fillRect/>
          </a:stretch>
        </p:blipFill>
        <p:spPr>
          <a:xfrm>
            <a:off x="4371975" y="1461491"/>
            <a:ext cx="6257925" cy="3520083"/>
          </a:xfrm>
          <a:prstGeom prst="rect">
            <a:avLst/>
          </a:prstGeom>
        </p:spPr>
      </p:pic>
    </p:spTree>
    <p:extLst>
      <p:ext uri="{BB962C8B-B14F-4D97-AF65-F5344CB8AC3E}">
        <p14:creationId xmlns:p14="http://schemas.microsoft.com/office/powerpoint/2010/main" val="188340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597F-EAF7-440C-AC93-6A60CEFFBE9A}"/>
              </a:ext>
            </a:extLst>
          </p:cNvPr>
          <p:cNvSpPr>
            <a:spLocks noGrp="1"/>
          </p:cNvSpPr>
          <p:nvPr>
            <p:ph type="title"/>
          </p:nvPr>
        </p:nvSpPr>
        <p:spPr>
          <a:xfrm>
            <a:off x="2052320" y="2575560"/>
            <a:ext cx="9601200" cy="1485900"/>
          </a:xfrm>
        </p:spPr>
        <p:txBody>
          <a:bodyPr/>
          <a:lstStyle/>
          <a:p>
            <a:pPr algn="ctr"/>
            <a:r>
              <a:rPr lang="en-IN" dirty="0"/>
              <a:t>EMBEDDED SYSTEM PROCESS</a:t>
            </a:r>
          </a:p>
        </p:txBody>
      </p:sp>
    </p:spTree>
    <p:extLst>
      <p:ext uri="{BB962C8B-B14F-4D97-AF65-F5344CB8AC3E}">
        <p14:creationId xmlns:p14="http://schemas.microsoft.com/office/powerpoint/2010/main" val="192120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3F6F6-E640-46CF-A335-6303B316AC41}"/>
              </a:ext>
            </a:extLst>
          </p:cNvPr>
          <p:cNvPicPr>
            <a:picLocks noChangeAspect="1"/>
          </p:cNvPicPr>
          <p:nvPr/>
        </p:nvPicPr>
        <p:blipFill>
          <a:blip r:embed="rId2"/>
          <a:stretch>
            <a:fillRect/>
          </a:stretch>
        </p:blipFill>
        <p:spPr>
          <a:xfrm>
            <a:off x="1924050" y="1231106"/>
            <a:ext cx="8343900" cy="4693444"/>
          </a:xfrm>
          <a:prstGeom prst="rect">
            <a:avLst/>
          </a:prstGeom>
        </p:spPr>
      </p:pic>
    </p:spTree>
    <p:extLst>
      <p:ext uri="{BB962C8B-B14F-4D97-AF65-F5344CB8AC3E}">
        <p14:creationId xmlns:p14="http://schemas.microsoft.com/office/powerpoint/2010/main" val="3402589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44F0F331-48CB-4176-B336-C528D0EFD0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F94C8870-F578-422C-9D0E-DA60FD025B3A}"/>
              </a:ext>
            </a:extLst>
          </p:cNvPr>
          <p:cNvPicPr>
            <a:picLocks noChangeAspect="1"/>
          </p:cNvPicPr>
          <p:nvPr/>
        </p:nvPicPr>
        <p:blipFill>
          <a:blip r:embed="rId2"/>
          <a:stretch>
            <a:fillRect/>
          </a:stretch>
        </p:blipFill>
        <p:spPr>
          <a:xfrm>
            <a:off x="518636" y="0"/>
            <a:ext cx="3857625" cy="6858000"/>
          </a:xfrm>
          <a:prstGeom prst="rect">
            <a:avLst/>
          </a:prstGeom>
        </p:spPr>
      </p:pic>
      <p:pic>
        <p:nvPicPr>
          <p:cNvPr id="4" name="Picture 3">
            <a:extLst>
              <a:ext uri="{FF2B5EF4-FFF2-40B4-BE49-F238E27FC236}">
                <a16:creationId xmlns:a16="http://schemas.microsoft.com/office/drawing/2014/main" id="{1D6BDE1F-92AF-4086-A6AC-75CF43761310}"/>
              </a:ext>
            </a:extLst>
          </p:cNvPr>
          <p:cNvPicPr>
            <a:picLocks noChangeAspect="1"/>
          </p:cNvPicPr>
          <p:nvPr/>
        </p:nvPicPr>
        <p:blipFill>
          <a:blip r:embed="rId3"/>
          <a:stretch>
            <a:fillRect/>
          </a:stretch>
        </p:blipFill>
        <p:spPr>
          <a:xfrm>
            <a:off x="4376261" y="0"/>
            <a:ext cx="3857625" cy="6858000"/>
          </a:xfrm>
          <a:prstGeom prst="rect">
            <a:avLst/>
          </a:prstGeom>
        </p:spPr>
      </p:pic>
      <p:pic>
        <p:nvPicPr>
          <p:cNvPr id="5" name="Picture 4">
            <a:extLst>
              <a:ext uri="{FF2B5EF4-FFF2-40B4-BE49-F238E27FC236}">
                <a16:creationId xmlns:a16="http://schemas.microsoft.com/office/drawing/2014/main" id="{D0CDDCDA-9562-400B-9893-0635ED0E12FF}"/>
              </a:ext>
            </a:extLst>
          </p:cNvPr>
          <p:cNvPicPr>
            <a:picLocks noChangeAspect="1"/>
          </p:cNvPicPr>
          <p:nvPr/>
        </p:nvPicPr>
        <p:blipFill>
          <a:blip r:embed="rId4"/>
          <a:stretch>
            <a:fillRect/>
          </a:stretch>
        </p:blipFill>
        <p:spPr>
          <a:xfrm>
            <a:off x="8290560" y="71120"/>
            <a:ext cx="3857625" cy="6858000"/>
          </a:xfrm>
          <a:prstGeom prst="rect">
            <a:avLst/>
          </a:prstGeom>
        </p:spPr>
      </p:pic>
    </p:spTree>
    <p:extLst>
      <p:ext uri="{BB962C8B-B14F-4D97-AF65-F5344CB8AC3E}">
        <p14:creationId xmlns:p14="http://schemas.microsoft.com/office/powerpoint/2010/main" val="3344739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F57A-E9B7-4E21-B4A2-48EB18B07B1D}"/>
              </a:ext>
            </a:extLst>
          </p:cNvPr>
          <p:cNvSpPr>
            <a:spLocks noGrp="1"/>
          </p:cNvSpPr>
          <p:nvPr>
            <p:ph type="title"/>
          </p:nvPr>
        </p:nvSpPr>
        <p:spPr/>
        <p:txBody>
          <a:bodyPr/>
          <a:lstStyle/>
          <a:p>
            <a:r>
              <a:rPr lang="en-IN" dirty="0"/>
              <a:t>PCB DESIGN</a:t>
            </a:r>
          </a:p>
        </p:txBody>
      </p:sp>
      <p:pic>
        <p:nvPicPr>
          <p:cNvPr id="5" name="Content Placeholder 4">
            <a:extLst>
              <a:ext uri="{FF2B5EF4-FFF2-40B4-BE49-F238E27FC236}">
                <a16:creationId xmlns:a16="http://schemas.microsoft.com/office/drawing/2014/main" id="{F15FCA35-81B1-48A9-B9E6-B33A19AB77C9}"/>
              </a:ext>
            </a:extLst>
          </p:cNvPr>
          <p:cNvPicPr>
            <a:picLocks noGrp="1" noChangeAspect="1"/>
          </p:cNvPicPr>
          <p:nvPr>
            <p:ph idx="1"/>
          </p:nvPr>
        </p:nvPicPr>
        <p:blipFill>
          <a:blip r:embed="rId2"/>
          <a:stretch>
            <a:fillRect/>
          </a:stretch>
        </p:blipFill>
        <p:spPr>
          <a:xfrm>
            <a:off x="2757107" y="2042160"/>
            <a:ext cx="7295220" cy="3825240"/>
          </a:xfrm>
          <a:prstGeom prst="rect">
            <a:avLst/>
          </a:prstGeom>
        </p:spPr>
      </p:pic>
    </p:spTree>
    <p:extLst>
      <p:ext uri="{BB962C8B-B14F-4D97-AF65-F5344CB8AC3E}">
        <p14:creationId xmlns:p14="http://schemas.microsoft.com/office/powerpoint/2010/main" val="899061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6461-DAD9-4E61-91D5-0C2FA221DB10}"/>
              </a:ext>
            </a:extLst>
          </p:cNvPr>
          <p:cNvSpPr>
            <a:spLocks noGrp="1"/>
          </p:cNvSpPr>
          <p:nvPr>
            <p:ph type="title"/>
          </p:nvPr>
        </p:nvSpPr>
        <p:spPr/>
        <p:txBody>
          <a:bodyPr/>
          <a:lstStyle/>
          <a:p>
            <a:r>
              <a:rPr lang="en-IN" dirty="0"/>
              <a:t>COST ANALYSIS</a:t>
            </a:r>
          </a:p>
        </p:txBody>
      </p:sp>
      <p:sp>
        <p:nvSpPr>
          <p:cNvPr id="3" name="Content Placeholder 2">
            <a:extLst>
              <a:ext uri="{FF2B5EF4-FFF2-40B4-BE49-F238E27FC236}">
                <a16:creationId xmlns:a16="http://schemas.microsoft.com/office/drawing/2014/main" id="{537B4C92-358E-46C6-AC7F-576EA98609A6}"/>
              </a:ext>
            </a:extLst>
          </p:cNvPr>
          <p:cNvSpPr>
            <a:spLocks noGrp="1"/>
          </p:cNvSpPr>
          <p:nvPr>
            <p:ph idx="1"/>
          </p:nvPr>
        </p:nvSpPr>
        <p:spPr/>
        <p:txBody>
          <a:bodyPr/>
          <a:lstStyle/>
          <a:p>
            <a:r>
              <a:rPr lang="en-IN" dirty="0"/>
              <a:t>Arduino spare so we won't include it's cost</a:t>
            </a:r>
          </a:p>
          <a:p>
            <a:r>
              <a:rPr lang="en-IN" dirty="0"/>
              <a:t>Node </a:t>
            </a:r>
            <a:r>
              <a:rPr lang="en-IN" dirty="0" err="1"/>
              <a:t>mcu</a:t>
            </a:r>
            <a:r>
              <a:rPr lang="en-IN" dirty="0"/>
              <a:t> Rs.400 </a:t>
            </a:r>
          </a:p>
          <a:p>
            <a:r>
              <a:rPr lang="en-IN" dirty="0"/>
              <a:t>Ultrasonic Rs.200 </a:t>
            </a:r>
          </a:p>
          <a:p>
            <a:r>
              <a:rPr lang="en-IN" dirty="0"/>
              <a:t>Wires ,jumper wires Rs.100</a:t>
            </a:r>
          </a:p>
          <a:p>
            <a:r>
              <a:rPr lang="en-IN" dirty="0" err="1"/>
              <a:t>Pir</a:t>
            </a:r>
            <a:r>
              <a:rPr lang="en-IN" dirty="0"/>
              <a:t> Rs.200 </a:t>
            </a:r>
          </a:p>
          <a:p>
            <a:r>
              <a:rPr lang="en-IN" dirty="0"/>
              <a:t>Motor Rs.200</a:t>
            </a:r>
          </a:p>
        </p:txBody>
      </p:sp>
    </p:spTree>
    <p:extLst>
      <p:ext uri="{BB962C8B-B14F-4D97-AF65-F5344CB8AC3E}">
        <p14:creationId xmlns:p14="http://schemas.microsoft.com/office/powerpoint/2010/main" val="45477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142F-336E-4579-AF4A-67104BF7E62D}"/>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1A25065E-F848-4DFA-BCB8-6657027F9486}"/>
              </a:ext>
            </a:extLst>
          </p:cNvPr>
          <p:cNvSpPr>
            <a:spLocks noGrp="1"/>
          </p:cNvSpPr>
          <p:nvPr>
            <p:ph idx="1"/>
          </p:nvPr>
        </p:nvSpPr>
        <p:spPr/>
        <p:txBody>
          <a:bodyPr>
            <a:normAutofit/>
          </a:bodyPr>
          <a:lstStyle/>
          <a:p>
            <a:r>
              <a:rPr lang="en-IN" sz="2800" dirty="0"/>
              <a:t> Similar applications that are related to the making of the project are:</a:t>
            </a:r>
          </a:p>
          <a:p>
            <a:pPr marL="457200" indent="-457200">
              <a:buFont typeface="+mj-lt"/>
              <a:buAutoNum type="arabicPeriod"/>
            </a:pPr>
            <a:r>
              <a:rPr lang="en-IN" sz="2800" dirty="0"/>
              <a:t> Smart City system.</a:t>
            </a:r>
          </a:p>
          <a:p>
            <a:pPr marL="457200" indent="-457200">
              <a:buFont typeface="+mj-lt"/>
              <a:buAutoNum type="arabicPeriod"/>
            </a:pPr>
            <a:r>
              <a:rPr lang="en-IN" sz="2800" dirty="0"/>
              <a:t>Waste management System</a:t>
            </a:r>
          </a:p>
          <a:p>
            <a:pPr marL="457200" indent="-457200">
              <a:buFont typeface="+mj-lt"/>
              <a:buAutoNum type="arabicPeriod"/>
            </a:pPr>
            <a:r>
              <a:rPr lang="en-IN" sz="2800" dirty="0"/>
              <a:t>Smart Packaging Systems</a:t>
            </a:r>
          </a:p>
          <a:p>
            <a:pPr marL="457200" indent="-457200">
              <a:buFont typeface="+mj-lt"/>
              <a:buAutoNum type="arabicPeriod"/>
            </a:pPr>
            <a:r>
              <a:rPr lang="en-IN" sz="2800" dirty="0"/>
              <a:t>Differentiating dry and wet garbage </a:t>
            </a:r>
          </a:p>
        </p:txBody>
      </p:sp>
    </p:spTree>
    <p:extLst>
      <p:ext uri="{BB962C8B-B14F-4D97-AF65-F5344CB8AC3E}">
        <p14:creationId xmlns:p14="http://schemas.microsoft.com/office/powerpoint/2010/main" val="29920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E7902-2430-4F9B-8380-F5C4C729105A}"/>
              </a:ext>
            </a:extLst>
          </p:cNvPr>
          <p:cNvSpPr txBox="1"/>
          <p:nvPr/>
        </p:nvSpPr>
        <p:spPr>
          <a:xfrm>
            <a:off x="1095528" y="929115"/>
            <a:ext cx="9163086" cy="1631216"/>
          </a:xfrm>
          <a:prstGeom prst="rect">
            <a:avLst/>
          </a:prstGeom>
          <a:noFill/>
        </p:spPr>
        <p:txBody>
          <a:bodyPr wrap="none" rtlCol="0">
            <a:spAutoFit/>
          </a:bodyPr>
          <a:lstStyle/>
          <a:p>
            <a:endParaRPr lang="en-US" sz="2000" b="0" i="0" dirty="0">
              <a:solidFill>
                <a:srgbClr val="2E2E2E"/>
              </a:solidFill>
              <a:effectLst/>
              <a:latin typeface="NexusSerif"/>
            </a:endParaRPr>
          </a:p>
          <a:p>
            <a:r>
              <a:rPr lang="en-US" sz="2000" b="0" i="0" dirty="0">
                <a:solidFill>
                  <a:srgbClr val="2E2E2E"/>
                </a:solidFill>
                <a:effectLst/>
                <a:latin typeface="NexusSerif"/>
              </a:rPr>
              <a:t>The proposed system is much more efficient than any other conventional system as it </a:t>
            </a:r>
          </a:p>
          <a:p>
            <a:r>
              <a:rPr lang="en-US" sz="2000" b="0" i="0" dirty="0">
                <a:solidFill>
                  <a:srgbClr val="2E2E2E"/>
                </a:solidFill>
                <a:effectLst/>
                <a:latin typeface="NexusSerif"/>
              </a:rPr>
              <a:t>reduces the use of manpower, avoids spillover of waste, saves time, </a:t>
            </a:r>
          </a:p>
          <a:p>
            <a:r>
              <a:rPr lang="en-US" sz="2000" b="0" i="0" dirty="0">
                <a:solidFill>
                  <a:srgbClr val="2E2E2E"/>
                </a:solidFill>
                <a:effectLst/>
                <a:latin typeface="NexusSerif"/>
              </a:rPr>
              <a:t>more economical, and most importantly it is a completely automated system.</a:t>
            </a:r>
            <a:endParaRPr lang="en-IN" sz="2000" dirty="0"/>
          </a:p>
          <a:p>
            <a:endParaRPr lang="en-IN" sz="2000" dirty="0"/>
          </a:p>
        </p:txBody>
      </p:sp>
      <p:sp>
        <p:nvSpPr>
          <p:cNvPr id="3" name="TextBox 2">
            <a:extLst>
              <a:ext uri="{FF2B5EF4-FFF2-40B4-BE49-F238E27FC236}">
                <a16:creationId xmlns:a16="http://schemas.microsoft.com/office/drawing/2014/main" id="{1943A105-53A4-489C-ACAD-7D4FECAA39DE}"/>
              </a:ext>
            </a:extLst>
          </p:cNvPr>
          <p:cNvSpPr txBox="1"/>
          <p:nvPr/>
        </p:nvSpPr>
        <p:spPr>
          <a:xfrm>
            <a:off x="1095528" y="559783"/>
            <a:ext cx="1516762" cy="461665"/>
          </a:xfrm>
          <a:prstGeom prst="rect">
            <a:avLst/>
          </a:prstGeom>
          <a:noFill/>
        </p:spPr>
        <p:txBody>
          <a:bodyPr wrap="none" rtlCol="0">
            <a:spAutoFit/>
          </a:bodyPr>
          <a:lstStyle/>
          <a:p>
            <a:r>
              <a:rPr lang="en-IN" sz="2400" b="1" dirty="0"/>
              <a:t>PURPOSE:</a:t>
            </a:r>
          </a:p>
        </p:txBody>
      </p:sp>
      <p:sp>
        <p:nvSpPr>
          <p:cNvPr id="4" name="TextBox 3">
            <a:extLst>
              <a:ext uri="{FF2B5EF4-FFF2-40B4-BE49-F238E27FC236}">
                <a16:creationId xmlns:a16="http://schemas.microsoft.com/office/drawing/2014/main" id="{CF7ADCD1-26A9-467B-AAD8-18306EAD2A33}"/>
              </a:ext>
            </a:extLst>
          </p:cNvPr>
          <p:cNvSpPr txBox="1"/>
          <p:nvPr/>
        </p:nvSpPr>
        <p:spPr>
          <a:xfrm>
            <a:off x="1095528" y="2467998"/>
            <a:ext cx="1168400" cy="461665"/>
          </a:xfrm>
          <a:prstGeom prst="rect">
            <a:avLst/>
          </a:prstGeom>
          <a:noFill/>
        </p:spPr>
        <p:txBody>
          <a:bodyPr wrap="square" rtlCol="0">
            <a:spAutoFit/>
          </a:bodyPr>
          <a:lstStyle/>
          <a:p>
            <a:r>
              <a:rPr lang="en-IN" sz="2400" b="1" dirty="0"/>
              <a:t>INPUT:</a:t>
            </a:r>
          </a:p>
        </p:txBody>
      </p:sp>
      <p:sp>
        <p:nvSpPr>
          <p:cNvPr id="5" name="TextBox 4">
            <a:extLst>
              <a:ext uri="{FF2B5EF4-FFF2-40B4-BE49-F238E27FC236}">
                <a16:creationId xmlns:a16="http://schemas.microsoft.com/office/drawing/2014/main" id="{47AA84C4-668D-437E-A0A6-0305F1471786}"/>
              </a:ext>
            </a:extLst>
          </p:cNvPr>
          <p:cNvSpPr txBox="1"/>
          <p:nvPr/>
        </p:nvSpPr>
        <p:spPr>
          <a:xfrm>
            <a:off x="1095528" y="2994667"/>
            <a:ext cx="10056343" cy="369332"/>
          </a:xfrm>
          <a:prstGeom prst="rect">
            <a:avLst/>
          </a:prstGeom>
          <a:noFill/>
        </p:spPr>
        <p:txBody>
          <a:bodyPr wrap="none" rtlCol="0">
            <a:spAutoFit/>
          </a:bodyPr>
          <a:lstStyle/>
          <a:p>
            <a:r>
              <a:rPr lang="en-IN" dirty="0"/>
              <a:t>PIR for motion detection and ultrasonic sensor for measuring distance for throwing garbage in the bin </a:t>
            </a:r>
          </a:p>
        </p:txBody>
      </p:sp>
      <p:sp>
        <p:nvSpPr>
          <p:cNvPr id="6" name="TextBox 5">
            <a:extLst>
              <a:ext uri="{FF2B5EF4-FFF2-40B4-BE49-F238E27FC236}">
                <a16:creationId xmlns:a16="http://schemas.microsoft.com/office/drawing/2014/main" id="{9C7347A0-F128-4032-B559-89229F0DDD6B}"/>
              </a:ext>
            </a:extLst>
          </p:cNvPr>
          <p:cNvSpPr txBox="1"/>
          <p:nvPr/>
        </p:nvSpPr>
        <p:spPr>
          <a:xfrm>
            <a:off x="1095528" y="3802176"/>
            <a:ext cx="1363192" cy="461665"/>
          </a:xfrm>
          <a:prstGeom prst="rect">
            <a:avLst/>
          </a:prstGeom>
          <a:noFill/>
        </p:spPr>
        <p:txBody>
          <a:bodyPr wrap="square" rtlCol="0">
            <a:spAutoFit/>
          </a:bodyPr>
          <a:lstStyle/>
          <a:p>
            <a:r>
              <a:rPr lang="en-IN" sz="2400" b="1" dirty="0"/>
              <a:t>OUTPUT:</a:t>
            </a:r>
          </a:p>
        </p:txBody>
      </p:sp>
      <p:sp>
        <p:nvSpPr>
          <p:cNvPr id="7" name="TextBox 6">
            <a:extLst>
              <a:ext uri="{FF2B5EF4-FFF2-40B4-BE49-F238E27FC236}">
                <a16:creationId xmlns:a16="http://schemas.microsoft.com/office/drawing/2014/main" id="{9BE9E106-B8B0-4E44-9510-057E2E72B28E}"/>
              </a:ext>
            </a:extLst>
          </p:cNvPr>
          <p:cNvSpPr txBox="1"/>
          <p:nvPr/>
        </p:nvSpPr>
        <p:spPr>
          <a:xfrm>
            <a:off x="1095528" y="4501149"/>
            <a:ext cx="9363076" cy="923330"/>
          </a:xfrm>
          <a:prstGeom prst="rect">
            <a:avLst/>
          </a:prstGeom>
          <a:noFill/>
        </p:spPr>
        <p:txBody>
          <a:bodyPr wrap="none" rtlCol="0">
            <a:spAutoFit/>
          </a:bodyPr>
          <a:lstStyle/>
          <a:p>
            <a:r>
              <a:rPr lang="en-IN" dirty="0"/>
              <a:t>Status of the garbage bin is displayed on the webpage and also a mail is sent to the municipal </a:t>
            </a:r>
          </a:p>
          <a:p>
            <a:r>
              <a:rPr lang="en-IN" dirty="0"/>
              <a:t>corporation regarding it.</a:t>
            </a:r>
          </a:p>
          <a:p>
            <a:r>
              <a:rPr lang="en-IN" dirty="0"/>
              <a:t> </a:t>
            </a:r>
          </a:p>
        </p:txBody>
      </p:sp>
    </p:spTree>
    <p:extLst>
      <p:ext uri="{BB962C8B-B14F-4D97-AF65-F5344CB8AC3E}">
        <p14:creationId xmlns:p14="http://schemas.microsoft.com/office/powerpoint/2010/main" val="371878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52AD-B8E0-493D-9E40-B97656345221}"/>
              </a:ext>
            </a:extLst>
          </p:cNvPr>
          <p:cNvSpPr>
            <a:spLocks noGrp="1"/>
          </p:cNvSpPr>
          <p:nvPr>
            <p:ph type="title"/>
          </p:nvPr>
        </p:nvSpPr>
        <p:spPr/>
        <p:txBody>
          <a:bodyPr/>
          <a:lstStyle/>
          <a:p>
            <a:r>
              <a:rPr lang="en-US" b="1" dirty="0"/>
              <a:t>Function of the system </a:t>
            </a:r>
            <a:endParaRPr lang="en-IN" dirty="0"/>
          </a:p>
        </p:txBody>
      </p:sp>
      <p:sp>
        <p:nvSpPr>
          <p:cNvPr id="3" name="Content Placeholder 2">
            <a:extLst>
              <a:ext uri="{FF2B5EF4-FFF2-40B4-BE49-F238E27FC236}">
                <a16:creationId xmlns:a16="http://schemas.microsoft.com/office/drawing/2014/main" id="{B636BE0F-82EC-4DE0-B37B-B4018F86AB53}"/>
              </a:ext>
            </a:extLst>
          </p:cNvPr>
          <p:cNvSpPr>
            <a:spLocks noGrp="1"/>
          </p:cNvSpPr>
          <p:nvPr>
            <p:ph idx="1"/>
          </p:nvPr>
        </p:nvSpPr>
        <p:spPr/>
        <p:txBody>
          <a:bodyPr>
            <a:normAutofit lnSpcReduction="10000"/>
          </a:bodyPr>
          <a:lstStyle/>
          <a:p>
            <a:pPr marL="457200" indent="-457200">
              <a:buAutoNum type="arabicPeriod"/>
            </a:pPr>
            <a:r>
              <a:rPr lang="en-US" dirty="0"/>
              <a:t>In this Project, an Ultrasonic Sensor is used for detecting whether the trash can is filled with garbage or not.</a:t>
            </a:r>
          </a:p>
          <a:p>
            <a:pPr marL="457200" indent="-457200">
              <a:buAutoNum type="arabicPeriod"/>
            </a:pPr>
            <a:r>
              <a:rPr lang="en-US" dirty="0"/>
              <a:t>Ultrasonic Sensor is installed at the top of Trash Can and will measure the distance of garbage from the top of Trash can </a:t>
            </a:r>
          </a:p>
          <a:p>
            <a:pPr marL="457200" indent="-457200">
              <a:buAutoNum type="arabicPeriod"/>
            </a:pPr>
            <a:r>
              <a:rPr lang="en-US" dirty="0"/>
              <a:t>We will set a threshold value according to the size of trash can. </a:t>
            </a:r>
          </a:p>
          <a:p>
            <a:pPr marL="457200" indent="-457200">
              <a:buAutoNum type="arabicPeriod"/>
            </a:pPr>
            <a:r>
              <a:rPr lang="en-US" dirty="0"/>
              <a:t>If the distance will be less than this threshold value, means that the Trash can is full of garbage and we will print the message “Basket is Full” </a:t>
            </a:r>
          </a:p>
          <a:p>
            <a:pPr marL="457200" indent="-457200">
              <a:buAutoNum type="arabicPeriod"/>
            </a:pPr>
            <a:r>
              <a:rPr lang="en-US" dirty="0"/>
              <a:t> If the distance will be more than this threshold value, then we will print the message “Basket is Empty”.</a:t>
            </a:r>
          </a:p>
          <a:p>
            <a:pPr marL="457200" indent="-457200">
              <a:buAutoNum type="arabicPeriod"/>
            </a:pPr>
            <a:r>
              <a:rPr lang="en-US" dirty="0"/>
              <a:t> We will use  Wi-Fi module for connecting the Arduino to the Garbage collector.</a:t>
            </a:r>
            <a:endParaRPr lang="en-IN" dirty="0"/>
          </a:p>
          <a:p>
            <a:endParaRPr lang="en-IN" dirty="0"/>
          </a:p>
        </p:txBody>
      </p:sp>
    </p:spTree>
    <p:extLst>
      <p:ext uri="{BB962C8B-B14F-4D97-AF65-F5344CB8AC3E}">
        <p14:creationId xmlns:p14="http://schemas.microsoft.com/office/powerpoint/2010/main" val="330526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554C-40DD-4779-A002-6770DEC955A7}"/>
              </a:ext>
            </a:extLst>
          </p:cNvPr>
          <p:cNvSpPr>
            <a:spLocks noGrp="1"/>
          </p:cNvSpPr>
          <p:nvPr>
            <p:ph type="title"/>
          </p:nvPr>
        </p:nvSpPr>
        <p:spPr>
          <a:xfrm>
            <a:off x="1371600" y="685800"/>
            <a:ext cx="9601200" cy="716280"/>
          </a:xfrm>
        </p:spPr>
        <p:txBody>
          <a:bodyPr/>
          <a:lstStyle/>
          <a:p>
            <a:r>
              <a:rPr lang="en-IN" dirty="0"/>
              <a:t>Design Metrics</a:t>
            </a:r>
          </a:p>
        </p:txBody>
      </p:sp>
      <p:sp>
        <p:nvSpPr>
          <p:cNvPr id="3" name="Content Placeholder 2">
            <a:extLst>
              <a:ext uri="{FF2B5EF4-FFF2-40B4-BE49-F238E27FC236}">
                <a16:creationId xmlns:a16="http://schemas.microsoft.com/office/drawing/2014/main" id="{1C7A28EE-B5F3-442E-9634-3D192537FB2C}"/>
              </a:ext>
            </a:extLst>
          </p:cNvPr>
          <p:cNvSpPr>
            <a:spLocks noGrp="1"/>
          </p:cNvSpPr>
          <p:nvPr>
            <p:ph idx="1"/>
          </p:nvPr>
        </p:nvSpPr>
        <p:spPr>
          <a:xfrm>
            <a:off x="1371600" y="1402080"/>
            <a:ext cx="9601200" cy="4465320"/>
          </a:xfrm>
        </p:spPr>
        <p:txBody>
          <a:bodyPr/>
          <a:lstStyle/>
          <a:p>
            <a:r>
              <a:rPr lang="en-IN" dirty="0"/>
              <a:t>Power dissipation: </a:t>
            </a:r>
            <a:r>
              <a:rPr lang="en-US" dirty="0"/>
              <a:t>As required by mechanical units, display units and computer system.</a:t>
            </a:r>
          </a:p>
          <a:p>
            <a:r>
              <a:rPr lang="en-IN" dirty="0"/>
              <a:t>Performance:[Assumed] Alert message when more than 50% used.</a:t>
            </a:r>
          </a:p>
          <a:p>
            <a:r>
              <a:rPr lang="en-IN" dirty="0"/>
              <a:t>Process Deadlines: As soon as the garbage bin is full and that time it takes to get full is the overall process time.</a:t>
            </a:r>
          </a:p>
          <a:p>
            <a:r>
              <a:rPr lang="en-IN" dirty="0"/>
              <a:t>User Interface: Display of the message on the webpage and also on mail id.</a:t>
            </a:r>
          </a:p>
          <a:p>
            <a:r>
              <a:rPr lang="en-IN" dirty="0"/>
              <a:t> Engineering Cost: Around Rs.3000-5000</a:t>
            </a:r>
          </a:p>
          <a:p>
            <a:r>
              <a:rPr lang="en-IN" dirty="0"/>
              <a:t>Manufacturing cost: Around Rs. 2000</a:t>
            </a:r>
          </a:p>
          <a:p>
            <a:endParaRPr lang="en-IN" dirty="0"/>
          </a:p>
        </p:txBody>
      </p:sp>
    </p:spTree>
    <p:extLst>
      <p:ext uri="{BB962C8B-B14F-4D97-AF65-F5344CB8AC3E}">
        <p14:creationId xmlns:p14="http://schemas.microsoft.com/office/powerpoint/2010/main" val="193417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E646-B6C8-4FF7-B7D9-73CFC0F8DA5B}"/>
              </a:ext>
            </a:extLst>
          </p:cNvPr>
          <p:cNvSpPr>
            <a:spLocks noGrp="1"/>
          </p:cNvSpPr>
          <p:nvPr>
            <p:ph type="title"/>
          </p:nvPr>
        </p:nvSpPr>
        <p:spPr/>
        <p:txBody>
          <a:bodyPr/>
          <a:lstStyle/>
          <a:p>
            <a:r>
              <a:rPr lang="en-US" sz="4400" dirty="0"/>
              <a:t>Specifications</a:t>
            </a:r>
            <a:br>
              <a:rPr lang="en-US" sz="4400" u="sng" dirty="0"/>
            </a:br>
            <a:endParaRPr lang="en-IN" dirty="0"/>
          </a:p>
        </p:txBody>
      </p:sp>
      <p:sp>
        <p:nvSpPr>
          <p:cNvPr id="3" name="Content Placeholder 2">
            <a:extLst>
              <a:ext uri="{FF2B5EF4-FFF2-40B4-BE49-F238E27FC236}">
                <a16:creationId xmlns:a16="http://schemas.microsoft.com/office/drawing/2014/main" id="{D13B686E-B2D8-47AC-A2A8-C4B1CDCA6036}"/>
              </a:ext>
            </a:extLst>
          </p:cNvPr>
          <p:cNvSpPr>
            <a:spLocks noGrp="1"/>
          </p:cNvSpPr>
          <p:nvPr>
            <p:ph idx="1"/>
          </p:nvPr>
        </p:nvSpPr>
        <p:spPr/>
        <p:txBody>
          <a:bodyPr>
            <a:normAutofit/>
          </a:bodyPr>
          <a:lstStyle/>
          <a:p>
            <a:r>
              <a:rPr lang="en-US" sz="2400" dirty="0"/>
              <a:t>Ultrasonic sensor: This is use to measure the distance of garbage from Top of can</a:t>
            </a:r>
          </a:p>
          <a:p>
            <a:r>
              <a:rPr lang="en-US" sz="2400" dirty="0"/>
              <a:t>Wi-Fi Module : This will be used to send the message to the Garbage collector if the bin is full.</a:t>
            </a:r>
          </a:p>
          <a:p>
            <a:r>
              <a:rPr lang="en-US" sz="2400" dirty="0"/>
              <a:t>PIR Sensor : When someone comes near the bin it opens automatically.</a:t>
            </a:r>
            <a:endParaRPr lang="en-IN" sz="2400" dirty="0"/>
          </a:p>
          <a:p>
            <a:pPr marL="0" indent="0">
              <a:buNone/>
            </a:pPr>
            <a:endParaRPr lang="en-IN" sz="2400" dirty="0"/>
          </a:p>
        </p:txBody>
      </p:sp>
    </p:spTree>
    <p:extLst>
      <p:ext uri="{BB962C8B-B14F-4D97-AF65-F5344CB8AC3E}">
        <p14:creationId xmlns:p14="http://schemas.microsoft.com/office/powerpoint/2010/main" val="235515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15BB85-7577-4B1D-9C2F-F43BBDEDC637}"/>
              </a:ext>
            </a:extLst>
          </p:cNvPr>
          <p:cNvPicPr>
            <a:picLocks noChangeAspect="1"/>
          </p:cNvPicPr>
          <p:nvPr/>
        </p:nvPicPr>
        <p:blipFill>
          <a:blip r:embed="rId2"/>
          <a:stretch>
            <a:fillRect/>
          </a:stretch>
        </p:blipFill>
        <p:spPr>
          <a:xfrm>
            <a:off x="2459765" y="1440536"/>
            <a:ext cx="7272470" cy="4952288"/>
          </a:xfrm>
          <a:prstGeom prst="rect">
            <a:avLst/>
          </a:prstGeom>
        </p:spPr>
      </p:pic>
      <p:sp>
        <p:nvSpPr>
          <p:cNvPr id="3" name="TextBox 2">
            <a:extLst>
              <a:ext uri="{FF2B5EF4-FFF2-40B4-BE49-F238E27FC236}">
                <a16:creationId xmlns:a16="http://schemas.microsoft.com/office/drawing/2014/main" id="{E79B8021-1F88-455E-AE33-824607AD8C6E}"/>
              </a:ext>
            </a:extLst>
          </p:cNvPr>
          <p:cNvSpPr txBox="1"/>
          <p:nvPr/>
        </p:nvSpPr>
        <p:spPr>
          <a:xfrm>
            <a:off x="3962400" y="650240"/>
            <a:ext cx="4040658" cy="523220"/>
          </a:xfrm>
          <a:prstGeom prst="rect">
            <a:avLst/>
          </a:prstGeom>
          <a:noFill/>
        </p:spPr>
        <p:txBody>
          <a:bodyPr wrap="none" rtlCol="0">
            <a:spAutoFit/>
          </a:bodyPr>
          <a:lstStyle/>
          <a:p>
            <a:r>
              <a:rPr lang="en-IN" sz="2800" dirty="0"/>
              <a:t>ARCHITECTURE DIAGRAM</a:t>
            </a:r>
          </a:p>
        </p:txBody>
      </p:sp>
    </p:spTree>
    <p:extLst>
      <p:ext uri="{BB962C8B-B14F-4D97-AF65-F5344CB8AC3E}">
        <p14:creationId xmlns:p14="http://schemas.microsoft.com/office/powerpoint/2010/main" val="345656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E3585C-78F2-4D5D-AEB4-6013FBFA1C3C}"/>
              </a:ext>
            </a:extLst>
          </p:cNvPr>
          <p:cNvPicPr>
            <a:picLocks noChangeAspect="1"/>
          </p:cNvPicPr>
          <p:nvPr/>
        </p:nvPicPr>
        <p:blipFill>
          <a:blip r:embed="rId2"/>
          <a:stretch>
            <a:fillRect/>
          </a:stretch>
        </p:blipFill>
        <p:spPr>
          <a:xfrm>
            <a:off x="2088141" y="2348652"/>
            <a:ext cx="8523717" cy="3318936"/>
          </a:xfrm>
          <a:prstGeom prst="rect">
            <a:avLst/>
          </a:prstGeom>
        </p:spPr>
      </p:pic>
      <p:sp>
        <p:nvSpPr>
          <p:cNvPr id="3" name="TextBox 2">
            <a:extLst>
              <a:ext uri="{FF2B5EF4-FFF2-40B4-BE49-F238E27FC236}">
                <a16:creationId xmlns:a16="http://schemas.microsoft.com/office/drawing/2014/main" id="{5833D7EB-45C8-40BB-A15F-4E2BF767527C}"/>
              </a:ext>
            </a:extLst>
          </p:cNvPr>
          <p:cNvSpPr txBox="1"/>
          <p:nvPr/>
        </p:nvSpPr>
        <p:spPr>
          <a:xfrm>
            <a:off x="3868390" y="1131144"/>
            <a:ext cx="4963218" cy="584775"/>
          </a:xfrm>
          <a:prstGeom prst="rect">
            <a:avLst/>
          </a:prstGeom>
          <a:noFill/>
        </p:spPr>
        <p:txBody>
          <a:bodyPr wrap="none" rtlCol="0">
            <a:spAutoFit/>
          </a:bodyPr>
          <a:lstStyle/>
          <a:p>
            <a:r>
              <a:rPr lang="en-IN" sz="3200" b="1" dirty="0"/>
              <a:t>HARDWARE ARCHITECTURE</a:t>
            </a:r>
          </a:p>
        </p:txBody>
      </p:sp>
    </p:spTree>
    <p:extLst>
      <p:ext uri="{BB962C8B-B14F-4D97-AF65-F5344CB8AC3E}">
        <p14:creationId xmlns:p14="http://schemas.microsoft.com/office/powerpoint/2010/main" val="148096757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{17764BBC-57A2-477C-A821-5C3234BB356B}tf10001105</Template>
  <TotalTime>500</TotalTime>
  <Words>1512</Words>
  <Application>Microsoft Office PowerPoint</Application>
  <PresentationFormat>Widescreen</PresentationFormat>
  <Paragraphs>142</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Franklin Gothic Book</vt:lpstr>
      <vt:lpstr>NexusSerif</vt:lpstr>
      <vt:lpstr>Crop</vt:lpstr>
      <vt:lpstr>SMART GARBAGE SYSTEM</vt:lpstr>
      <vt:lpstr>OBJECTIVE</vt:lpstr>
      <vt:lpstr>EMBEDDED SYSTEM PROCESS</vt:lpstr>
      <vt:lpstr>PowerPoint Presentation</vt:lpstr>
      <vt:lpstr>Function of the system </vt:lpstr>
      <vt:lpstr>Design Metrics</vt:lpstr>
      <vt:lpstr>Specifications </vt:lpstr>
      <vt:lpstr>PowerPoint Presentation</vt:lpstr>
      <vt:lpstr>PowerPoint Presentation</vt:lpstr>
      <vt:lpstr>SOFTWARE REQUIREMENTS</vt:lpstr>
      <vt:lpstr>TOOLS REQUIRED</vt:lpstr>
      <vt:lpstr>SCHEMATIC DESIGN</vt:lpstr>
      <vt:lpstr>ALGORITHM –UML FORMATS</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SERVO MOTOR AND PIR SENSOR</vt:lpstr>
      <vt:lpstr>OUTPUTS</vt:lpstr>
      <vt:lpstr>PowerPoint Presentation</vt:lpstr>
      <vt:lpstr>PowerPoint Presentation</vt:lpstr>
      <vt:lpstr>PowerPoint Presentation</vt:lpstr>
      <vt:lpstr>PCB DESIGN</vt:lpstr>
      <vt:lpstr>COST ANALYSIS</vt:lpstr>
      <vt:lpstr>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Doaj</dc:creator>
  <cp:lastModifiedBy>Kashish Doaj</cp:lastModifiedBy>
  <cp:revision>15</cp:revision>
  <dcterms:created xsi:type="dcterms:W3CDTF">2020-11-03T09:42:15Z</dcterms:created>
  <dcterms:modified xsi:type="dcterms:W3CDTF">2020-11-03T21:36:33Z</dcterms:modified>
</cp:coreProperties>
</file>